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ksVloc0ICyznEHvW7dZlyDxZz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0"/>
  </p:normalViewPr>
  <p:slideViewPr>
    <p:cSldViewPr snapToGrid="0" snapToObjects="1">
      <p:cViewPr varScale="1">
        <p:scale>
          <a:sx n="105" d="100"/>
          <a:sy n="105"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mcmc - markov chain monte carlo</a:t>
            </a:r>
            <a:endParaRPr/>
          </a:p>
          <a:p>
            <a:pPr marL="0" lvl="0" indent="0" algn="l" rtl="0">
              <a:spcBef>
                <a:spcPts val="0"/>
              </a:spcBef>
              <a:spcAft>
                <a:spcPts val="0"/>
              </a:spcAft>
              <a:buNone/>
            </a:pPr>
            <a:r>
              <a:rPr lang="en-US"/>
              <a:t>prior- Model specific information. Sign res makes price coefficient negative</a:t>
            </a:r>
            <a:endParaRPr/>
          </a:p>
        </p:txBody>
      </p:sp>
      <p:sp>
        <p:nvSpPr>
          <p:cNvPr id="193" name="Google Shape;19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8d727575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78d7275751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43bceec4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743bceec40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551e2f5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7551e2f530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8eee9e962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8eee9e96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8eee9e962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8eee9e96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8eee9e962_1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8eee9e96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8d72757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78d727575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43bceec4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743bceec4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551e2f53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7551e2f530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551e2f53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7551e2f530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43bceec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743bceec40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551e2f53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7551e2f530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551e2f53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7551e2f530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551e2f53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7551e2f530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43bceec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Initial crude estimates of betas are estimated for each respondent to use as a starting point. New estimates are updated using an iterative process called “Gibbs Sampling.” The model estimates individual betas as well as the mean and covariances of the distribution of betas. In each iteration, an estimate is made for each parameter, conditional on current estimates of the others. This is done by making a random draw from each conditional distribution. Eventually, after many iterations, this process converges to correct estimates for each parameter</a:t>
            </a:r>
            <a:r>
              <a:rPr lang="en-US">
                <a:highlight>
                  <a:srgbClr val="00FFFF"/>
                </a:highlight>
              </a:rPr>
              <a:t>. In other words, the HB algorithm produces betas that fit each individual’s outcome reasonably well, but “borrows” information from other respondents to stabilize the estimates. </a:t>
            </a:r>
            <a:endParaRPr>
              <a:highlight>
                <a:srgbClr val="00FFFF"/>
              </a:highlight>
            </a:endParaRPr>
          </a:p>
          <a:p>
            <a:pPr marL="0" lvl="0" indent="0" algn="l" rtl="0">
              <a:spcBef>
                <a:spcPts val="0"/>
              </a:spcBef>
              <a:spcAft>
                <a:spcPts val="0"/>
              </a:spcAft>
              <a:buNone/>
            </a:pPr>
            <a:r>
              <a:rPr lang="en-US"/>
              <a:t>HB permits estimation of individual-level models, which lets marketers more accurately target/model individuals. More specifically, HB permits estimation of models too demanding for traditional methods: even when estimating more beta coefficients per individual than there are individual observations. ! </a:t>
            </a:r>
            <a:r>
              <a:rPr lang="en-US">
                <a:highlight>
                  <a:srgbClr val="00FFFF"/>
                </a:highlight>
              </a:rPr>
              <a:t>Aggregate estimation models confound heterogeneity and noise</a:t>
            </a:r>
            <a:r>
              <a:rPr lang="en-US"/>
              <a:t>. By modeling individuals rather than the “average,” HB can separate signal (heterogeneity) from noise. This leads to more stable, accurate models whether viewed in terms of individual- or aggregate-level performance</a:t>
            </a:r>
            <a:endParaRPr/>
          </a:p>
        </p:txBody>
      </p:sp>
      <p:sp>
        <p:nvSpPr>
          <p:cNvPr id="130" name="Google Shape;130;g743bceec4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8e85cb1d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a:solidFill>
                  <a:srgbClr val="4C525B"/>
                </a:solidFill>
                <a:highlight>
                  <a:srgbClr val="FFFFFF"/>
                </a:highlight>
              </a:rPr>
              <a:t>There are a number of diagnostic tools that you can use to check the convergence of the model. These include looking at the statistics of the parameter estimates themselves, checking trace plots which describe the evolution of the estimates throughout the iterations of the algorithm, and the posterior intervals which show the range of the sampled parameters.</a:t>
            </a:r>
            <a:endParaRPr sz="1350">
              <a:solidFill>
                <a:srgbClr val="4C525B"/>
              </a:solidFill>
              <a:highlight>
                <a:srgbClr val="FFFFFF"/>
              </a:highlight>
            </a:endParaRPr>
          </a:p>
          <a:p>
            <a:pPr marL="0" lvl="0" indent="0" algn="l" rtl="0">
              <a:spcBef>
                <a:spcPts val="0"/>
              </a:spcBef>
              <a:spcAft>
                <a:spcPts val="0"/>
              </a:spcAft>
              <a:buNone/>
            </a:pPr>
            <a:r>
              <a:rPr lang="en-US" sz="1350">
                <a:solidFill>
                  <a:srgbClr val="4C525B"/>
                </a:solidFill>
                <a:highlight>
                  <a:srgbClr val="FFFFFF"/>
                </a:highlight>
              </a:rPr>
              <a:t>Hierarchical Bayes uses a technique called </a:t>
            </a:r>
            <a:r>
              <a:rPr lang="en-US" sz="1350" i="1">
                <a:solidFill>
                  <a:srgbClr val="4C525B"/>
                </a:solidFill>
                <a:highlight>
                  <a:srgbClr val="FFFFFF"/>
                </a:highlight>
              </a:rPr>
              <a:t>Markov Chain Monte Carlo</a:t>
            </a:r>
            <a:r>
              <a:rPr lang="en-US" sz="1350">
                <a:solidFill>
                  <a:srgbClr val="4C525B"/>
                </a:solidFill>
                <a:highlight>
                  <a:srgbClr val="FFFFFF"/>
                </a:highlight>
              </a:rPr>
              <a:t> (MCMC) to estimate the parameters, which involves running a number of iterations where estimates of the parameters are generated at each iteration. This iterative sampling of parameters forms what is known as a </a:t>
            </a:r>
            <a:r>
              <a:rPr lang="en-US" sz="1350" i="1">
                <a:solidFill>
                  <a:srgbClr val="4C525B"/>
                </a:solidFill>
                <a:highlight>
                  <a:srgbClr val="FFFFFF"/>
                </a:highlight>
              </a:rPr>
              <a:t>Markov Chain.</a:t>
            </a:r>
            <a:endParaRPr sz="1350">
              <a:solidFill>
                <a:srgbClr val="4C525B"/>
              </a:solidFill>
              <a:highlight>
                <a:srgbClr val="FFFFFF"/>
              </a:highlight>
            </a:endParaRPr>
          </a:p>
        </p:txBody>
      </p:sp>
      <p:sp>
        <p:nvSpPr>
          <p:cNvPr id="138" name="Google Shape;138;g78e85cb1d7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8e85cb1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78e85cb1d7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8d727575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78d7275751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8d727575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78d727575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8d727575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78d7275751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8d727575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78d7275751_0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1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EFEFE"/>
              </a:buClr>
              <a:buSzPts val="8000"/>
              <a:buFont typeface="Twentieth Century"/>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lt1"/>
                </a:solidFill>
                <a:latin typeface="Twentieth Century"/>
                <a:ea typeface="Twentieth Century"/>
                <a:cs typeface="Twentieth Century"/>
                <a:sym typeface="Twentieth Century"/>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12"/>
          <p:cNvCxnSpPr/>
          <p:nvPr/>
        </p:nvCxnSpPr>
        <p:spPr>
          <a:xfrm>
            <a:off x="1207658" y="4474741"/>
            <a:ext cx="9875520" cy="0"/>
          </a:xfrm>
          <a:prstGeom prst="straightConnector1">
            <a:avLst/>
          </a:prstGeom>
          <a:noFill/>
          <a:ln w="12700" cap="flat" cmpd="sng">
            <a:solidFill>
              <a:srgbClr val="FEFEFE"/>
            </a:solidFill>
            <a:prstDash val="solid"/>
            <a:round/>
            <a:headEnd type="none" w="sm" len="sm"/>
            <a:tailEnd type="none" w="sm" len="sm"/>
          </a:ln>
        </p:spPr>
      </p:cxnSp>
      <p:sp>
        <p:nvSpPr>
          <p:cNvPr id="18" name="Google Shape;18;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0"/>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20"/>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1"/>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93" name="Google Shape;93;p21"/>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21"/>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95" name="Google Shape;95;p21"/>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6" name="Google Shape;96;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2"/>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2" name="Google Shape;102;p2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5"/>
        <p:cNvGrpSpPr/>
        <p:nvPr/>
      </p:nvGrpSpPr>
      <p:grpSpPr>
        <a:xfrm>
          <a:off x="0" y="0"/>
          <a:ext cx="0" cy="0"/>
          <a:chOff x="0" y="0"/>
          <a:chExt cx="0" cy="0"/>
        </a:xfrm>
      </p:grpSpPr>
      <p:sp>
        <p:nvSpPr>
          <p:cNvPr id="106" name="Google Shape;106;p2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3"/>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9" name="Google Shape;109;p2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FEFEFE"/>
              </a:buClr>
              <a:buSzPts val="1800"/>
              <a:buChar char="◦"/>
              <a:defRPr/>
            </a:lvl2pPr>
            <a:lvl3pPr marL="1371600" lvl="2" indent="-342900" algn="l">
              <a:lnSpc>
                <a:spcPct val="100000"/>
              </a:lnSpc>
              <a:spcBef>
                <a:spcPts val="400"/>
              </a:spcBef>
              <a:spcAft>
                <a:spcPts val="0"/>
              </a:spcAft>
              <a:buClr>
                <a:srgbClr val="FEFEFE"/>
              </a:buClr>
              <a:buSzPts val="1800"/>
              <a:buChar char="◦"/>
              <a:defRPr/>
            </a:lvl3pPr>
            <a:lvl4pPr marL="1828800" lvl="3" indent="-342900" algn="l">
              <a:lnSpc>
                <a:spcPct val="100000"/>
              </a:lnSpc>
              <a:spcBef>
                <a:spcPts val="400"/>
              </a:spcBef>
              <a:spcAft>
                <a:spcPts val="0"/>
              </a:spcAft>
              <a:buClr>
                <a:srgbClr val="FEFEFE"/>
              </a:buClr>
              <a:buSzPts val="1800"/>
              <a:buChar char="◦"/>
              <a:defRPr/>
            </a:lvl4pPr>
            <a:lvl5pPr marL="2286000" lvl="4" indent="-342900" algn="l">
              <a:lnSpc>
                <a:spcPct val="100000"/>
              </a:lnSpc>
              <a:spcBef>
                <a:spcPts val="400"/>
              </a:spcBef>
              <a:spcAft>
                <a:spcPts val="0"/>
              </a:spcAft>
              <a:buClr>
                <a:srgbClr val="FEFEFE"/>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3"/>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1"/>
        <p:cNvGrpSpPr/>
        <p:nvPr/>
      </p:nvGrpSpPr>
      <p:grpSpPr>
        <a:xfrm>
          <a:off x="0" y="0"/>
          <a:ext cx="0" cy="0"/>
          <a:chOff x="0" y="0"/>
          <a:chExt cx="0" cy="0"/>
        </a:xfrm>
      </p:grpSpPr>
      <p:sp>
        <p:nvSpPr>
          <p:cNvPr id="42" name="Google Shape;42;p1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Twentieth Century"/>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5"/>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Twentieth Century"/>
                <a:ea typeface="Twentieth Century"/>
                <a:cs typeface="Twentieth Century"/>
                <a:sym typeface="Twentieth Century"/>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5" name="Google Shape;45;p15"/>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6" name="Google Shape;46;p1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4"/>
        <p:cNvGrpSpPr/>
        <p:nvPr/>
      </p:nvGrpSpPr>
      <p:grpSpPr>
        <a:xfrm>
          <a:off x="0" y="0"/>
          <a:ext cx="0" cy="0"/>
          <a:chOff x="0" y="0"/>
          <a:chExt cx="0" cy="0"/>
        </a:xfrm>
      </p:grpSpPr>
      <p:sp>
        <p:nvSpPr>
          <p:cNvPr id="55" name="Google Shape;55;p1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18"/>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8"/>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Twentieth Century"/>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8"/>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18"/>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4" name="Google Shape;64;p18"/>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900" b="0" i="0" u="none" strike="noStrike" cap="none">
                <a:solidFill>
                  <a:schemeClr val="dk2"/>
                </a:solidFill>
                <a:latin typeface="Twentieth Century"/>
                <a:ea typeface="Twentieth Century"/>
                <a:cs typeface="Twentieth Century"/>
                <a:sym typeface="Twentieth Century"/>
              </a:defRPr>
            </a:lvl1pPr>
            <a:lvl2pPr marL="0" lvl="1" indent="0" algn="l">
              <a:spcBef>
                <a:spcPts val="0"/>
              </a:spcBef>
              <a:buNone/>
              <a:defRPr sz="900" b="0" i="0" u="none" strike="noStrike" cap="none">
                <a:solidFill>
                  <a:schemeClr val="dk2"/>
                </a:solidFill>
                <a:latin typeface="Twentieth Century"/>
                <a:ea typeface="Twentieth Century"/>
                <a:cs typeface="Twentieth Century"/>
                <a:sym typeface="Twentieth Century"/>
              </a:defRPr>
            </a:lvl2pPr>
            <a:lvl3pPr marL="0" lvl="2" indent="0" algn="l">
              <a:spcBef>
                <a:spcPts val="0"/>
              </a:spcBef>
              <a:buNone/>
              <a:defRPr sz="900" b="0" i="0" u="none" strike="noStrike" cap="none">
                <a:solidFill>
                  <a:schemeClr val="dk2"/>
                </a:solidFill>
                <a:latin typeface="Twentieth Century"/>
                <a:ea typeface="Twentieth Century"/>
                <a:cs typeface="Twentieth Century"/>
                <a:sym typeface="Twentieth Century"/>
              </a:defRPr>
            </a:lvl3pPr>
            <a:lvl4pPr marL="0" lvl="3" indent="0" algn="l">
              <a:spcBef>
                <a:spcPts val="0"/>
              </a:spcBef>
              <a:buNone/>
              <a:defRPr sz="900" b="0" i="0" u="none" strike="noStrike" cap="none">
                <a:solidFill>
                  <a:schemeClr val="dk2"/>
                </a:solidFill>
                <a:latin typeface="Twentieth Century"/>
                <a:ea typeface="Twentieth Century"/>
                <a:cs typeface="Twentieth Century"/>
                <a:sym typeface="Twentieth Century"/>
              </a:defRPr>
            </a:lvl4pPr>
            <a:lvl5pPr marL="0" lvl="4" indent="0" algn="l">
              <a:spcBef>
                <a:spcPts val="0"/>
              </a:spcBef>
              <a:buNone/>
              <a:defRPr sz="900" b="0" i="0" u="none" strike="noStrike" cap="none">
                <a:solidFill>
                  <a:schemeClr val="dk2"/>
                </a:solidFill>
                <a:latin typeface="Twentieth Century"/>
                <a:ea typeface="Twentieth Century"/>
                <a:cs typeface="Twentieth Century"/>
                <a:sym typeface="Twentieth Century"/>
              </a:defRPr>
            </a:lvl5pPr>
            <a:lvl6pPr marL="0" lvl="5" indent="0" algn="l">
              <a:spcBef>
                <a:spcPts val="0"/>
              </a:spcBef>
              <a:buNone/>
              <a:defRPr sz="900" b="0" i="0" u="none" strike="noStrike" cap="none">
                <a:solidFill>
                  <a:schemeClr val="dk2"/>
                </a:solidFill>
                <a:latin typeface="Twentieth Century"/>
                <a:ea typeface="Twentieth Century"/>
                <a:cs typeface="Twentieth Century"/>
                <a:sym typeface="Twentieth Century"/>
              </a:defRPr>
            </a:lvl6pPr>
            <a:lvl7pPr marL="0" lvl="6" indent="0" algn="l">
              <a:spcBef>
                <a:spcPts val="0"/>
              </a:spcBef>
              <a:buNone/>
              <a:defRPr sz="900" b="0" i="0" u="none" strike="noStrike" cap="none">
                <a:solidFill>
                  <a:schemeClr val="dk2"/>
                </a:solidFill>
                <a:latin typeface="Twentieth Century"/>
                <a:ea typeface="Twentieth Century"/>
                <a:cs typeface="Twentieth Century"/>
                <a:sym typeface="Twentieth Century"/>
              </a:defRPr>
            </a:lvl7pPr>
            <a:lvl8pPr marL="0" lvl="7" indent="0" algn="l">
              <a:spcBef>
                <a:spcPts val="0"/>
              </a:spcBef>
              <a:buNone/>
              <a:defRPr sz="900" b="0" i="0" u="none" strike="noStrike" cap="none">
                <a:solidFill>
                  <a:schemeClr val="dk2"/>
                </a:solidFill>
                <a:latin typeface="Twentieth Century"/>
                <a:ea typeface="Twentieth Century"/>
                <a:cs typeface="Twentieth Century"/>
                <a:sym typeface="Twentieth Century"/>
              </a:defRPr>
            </a:lvl8pPr>
            <a:lvl9pPr marL="0" lvl="8" indent="0" algn="l">
              <a:spcBef>
                <a:spcPts val="0"/>
              </a:spcBef>
              <a:buNone/>
              <a:defRPr sz="900" b="0" i="0" u="none" strike="noStrike" cap="none">
                <a:solidFill>
                  <a:schemeClr val="dk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7"/>
        <p:cNvGrpSpPr/>
        <p:nvPr/>
      </p:nvGrpSpPr>
      <p:grpSpPr>
        <a:xfrm>
          <a:off x="0" y="0"/>
          <a:ext cx="0" cy="0"/>
          <a:chOff x="0" y="0"/>
          <a:chExt cx="0" cy="0"/>
        </a:xfrm>
      </p:grpSpPr>
      <p:sp>
        <p:nvSpPr>
          <p:cNvPr id="68" name="Google Shape;68;p19"/>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9"/>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Twentieth Century"/>
                <a:ea typeface="Twentieth Century"/>
                <a:cs typeface="Twentieth Century"/>
                <a:sym typeface="Twentieth Century"/>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Twentieth Century"/>
                <a:ea typeface="Twentieth Century"/>
                <a:cs typeface="Twentieth Century"/>
                <a:sym typeface="Twentieth Century"/>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Twentieth Century"/>
                <a:ea typeface="Twentieth Century"/>
                <a:cs typeface="Twentieth Century"/>
                <a:sym typeface="Twentieth Century"/>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Twentieth Century"/>
                <a:ea typeface="Twentieth Century"/>
                <a:cs typeface="Twentieth Century"/>
                <a:sym typeface="Twentieth Century"/>
              </a:defRPr>
            </a:lvl9pPr>
          </a:lstStyle>
          <a:p>
            <a:endParaRPr/>
          </a:p>
        </p:txBody>
      </p:sp>
      <p:sp>
        <p:nvSpPr>
          <p:cNvPr id="70" name="Google Shape;70;p19"/>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80000"/>
              </a:lnSpc>
              <a:spcBef>
                <a:spcPts val="0"/>
              </a:spcBef>
              <a:spcAft>
                <a:spcPts val="0"/>
              </a:spcAft>
              <a:buClr>
                <a:srgbClr val="FFFFFF"/>
              </a:buClr>
              <a:buSzPts val="3600"/>
              <a:buFont typeface="Twentieth Century"/>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9"/>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2" name="Google Shape;72;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5"/>
        <p:cNvGrpSpPr/>
        <p:nvPr/>
      </p:nvGrpSpPr>
      <p:grpSpPr>
        <a:xfrm>
          <a:off x="0" y="0"/>
          <a:ext cx="0" cy="0"/>
          <a:chOff x="0" y="0"/>
          <a:chExt cx="0" cy="0"/>
        </a:xfrm>
      </p:grpSpPr>
      <p:sp>
        <p:nvSpPr>
          <p:cNvPr id="76" name="Google Shape;76;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Twentieth Century"/>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Twentieth Century"/>
                <a:ea typeface="Twentieth Century"/>
                <a:cs typeface="Twentieth Century"/>
                <a:sym typeface="Twentieth Century"/>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79" name="Google Shape;79;p11"/>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80" name="Google Shape;80;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0000"/>
              </a:lnSpc>
              <a:spcBef>
                <a:spcPts val="0"/>
              </a:spcBef>
              <a:spcAft>
                <a:spcPts val="0"/>
              </a:spcAft>
              <a:buClr>
                <a:srgbClr val="FEFEFE"/>
              </a:buClr>
              <a:buSzPts val="5400"/>
              <a:buFont typeface="Twentieth Century"/>
              <a:buNone/>
              <a:defRPr sz="5400" b="0" i="0" u="none" strike="noStrike" cap="none">
                <a:solidFill>
                  <a:srgbClr val="FEFEFE"/>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74650" algn="l" rtl="0">
              <a:lnSpc>
                <a:spcPct val="110000"/>
              </a:lnSpc>
              <a:spcBef>
                <a:spcPts val="1200"/>
              </a:spcBef>
              <a:spcAft>
                <a:spcPts val="0"/>
              </a:spcAft>
              <a:buClr>
                <a:schemeClr val="accent1"/>
              </a:buClr>
              <a:buSzPts val="2300"/>
              <a:buFont typeface="Calibri"/>
              <a:buChar char=" "/>
              <a:defRPr sz="2300" b="0" i="0" u="none" strike="noStrike" cap="none">
                <a:solidFill>
                  <a:srgbClr val="FEFEFE"/>
                </a:solidFill>
                <a:latin typeface="Twentieth Century"/>
                <a:ea typeface="Twentieth Century"/>
                <a:cs typeface="Twentieth Century"/>
                <a:sym typeface="Twentieth Century"/>
              </a:defRPr>
            </a:lvl1pPr>
            <a:lvl2pPr marL="914400" marR="0" lvl="1" indent="-361950" algn="l" rtl="0">
              <a:lnSpc>
                <a:spcPct val="100000"/>
              </a:lnSpc>
              <a:spcBef>
                <a:spcPts val="200"/>
              </a:spcBef>
              <a:spcAft>
                <a:spcPts val="0"/>
              </a:spcAft>
              <a:buClr>
                <a:srgbClr val="FEFEFE"/>
              </a:buClr>
              <a:buSzPts val="2100"/>
              <a:buFont typeface="Calibri"/>
              <a:buChar char="◦"/>
              <a:defRPr sz="2100" b="0" i="0" u="none" strike="noStrike" cap="none">
                <a:solidFill>
                  <a:srgbClr val="FEFEFE"/>
                </a:solidFill>
                <a:latin typeface="Twentieth Century"/>
                <a:ea typeface="Twentieth Century"/>
                <a:cs typeface="Twentieth Century"/>
                <a:sym typeface="Twentieth Century"/>
              </a:defRPr>
            </a:lvl2pPr>
            <a:lvl3pPr marL="1371600" marR="0" lvl="2" indent="-330200" algn="l" rtl="0">
              <a:lnSpc>
                <a:spcPct val="100000"/>
              </a:lnSpc>
              <a:spcBef>
                <a:spcPts val="400"/>
              </a:spcBef>
              <a:spcAft>
                <a:spcPts val="0"/>
              </a:spcAft>
              <a:buClr>
                <a:srgbClr val="FEFEFE"/>
              </a:buClr>
              <a:buSzPts val="1600"/>
              <a:buFont typeface="Calibri"/>
              <a:buChar char="◦"/>
              <a:defRPr sz="1600" b="0" i="0" u="none" strike="noStrike" cap="none">
                <a:solidFill>
                  <a:srgbClr val="FEFEFE"/>
                </a:solidFill>
                <a:latin typeface="Twentieth Century"/>
                <a:ea typeface="Twentieth Century"/>
                <a:cs typeface="Twentieth Century"/>
                <a:sym typeface="Twentieth Century"/>
              </a:defRPr>
            </a:lvl3pPr>
            <a:lvl4pPr marL="1828800" marR="0" lvl="3" indent="-330200" algn="l" rtl="0">
              <a:lnSpc>
                <a:spcPct val="100000"/>
              </a:lnSpc>
              <a:spcBef>
                <a:spcPts val="400"/>
              </a:spcBef>
              <a:spcAft>
                <a:spcPts val="0"/>
              </a:spcAft>
              <a:buClr>
                <a:srgbClr val="FEFEFE"/>
              </a:buClr>
              <a:buSzPts val="1600"/>
              <a:buFont typeface="Calibri"/>
              <a:buChar char="◦"/>
              <a:defRPr sz="1600" b="0" i="0" u="none" strike="noStrike" cap="none">
                <a:solidFill>
                  <a:srgbClr val="FEFEFE"/>
                </a:solidFill>
                <a:latin typeface="Twentieth Century"/>
                <a:ea typeface="Twentieth Century"/>
                <a:cs typeface="Twentieth Century"/>
                <a:sym typeface="Twentieth Century"/>
              </a:defRPr>
            </a:lvl4pPr>
            <a:lvl5pPr marL="2286000" marR="0" lvl="4" indent="-330200" algn="l" rtl="0">
              <a:lnSpc>
                <a:spcPct val="100000"/>
              </a:lnSpc>
              <a:spcBef>
                <a:spcPts val="400"/>
              </a:spcBef>
              <a:spcAft>
                <a:spcPts val="0"/>
              </a:spcAft>
              <a:buClr>
                <a:srgbClr val="FEFEFE"/>
              </a:buClr>
              <a:buSzPts val="1600"/>
              <a:buFont typeface="Calibri"/>
              <a:buChar char="◦"/>
              <a:defRPr sz="1600" b="0" i="0" u="none" strike="noStrike" cap="none">
                <a:solidFill>
                  <a:srgbClr val="FEFEFE"/>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Twentieth Century"/>
                <a:ea typeface="Twentieth Century"/>
                <a:cs typeface="Twentieth Century"/>
                <a:sym typeface="Twentieth Century"/>
              </a:defRPr>
            </a:lvl9pPr>
          </a:lstStyle>
          <a:p>
            <a:endParaRPr/>
          </a:p>
        </p:txBody>
      </p:sp>
      <p:sp>
        <p:nvSpPr>
          <p:cNvPr id="9" name="Google Shape;9;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0" name="Google Shape;10;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1" name="Google Shape;11;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1pPr>
            <a:lvl2pPr marL="0" marR="0" lvl="1"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2pPr>
            <a:lvl3pPr marL="0" marR="0" lvl="2"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3pPr>
            <a:lvl4pPr marL="0" marR="0" lvl="3"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4pPr>
            <a:lvl5pPr marL="0" marR="0" lvl="4"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5pPr>
            <a:lvl6pPr marL="0" marR="0" lvl="5"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6pPr>
            <a:lvl7pPr marL="0" marR="0" lvl="6"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7pPr>
            <a:lvl8pPr marL="0" marR="0" lvl="7"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8pPr>
            <a:lvl9pPr marL="0" marR="0" lvl="8"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10"/>
          <p:cNvCxnSpPr/>
          <p:nvPr/>
        </p:nvCxnSpPr>
        <p:spPr>
          <a:xfrm>
            <a:off x="1193532" y="1897380"/>
            <a:ext cx="9966960" cy="0"/>
          </a:xfrm>
          <a:prstGeom prst="straightConnector1">
            <a:avLst/>
          </a:prstGeom>
          <a:noFill/>
          <a:ln w="12700"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lvl1pPr marR="0" lvl="0" algn="l" rtl="0">
              <a:lnSpc>
                <a:spcPct val="80000"/>
              </a:lnSpc>
              <a:spcBef>
                <a:spcPts val="0"/>
              </a:spcBef>
              <a:spcAft>
                <a:spcPts val="0"/>
              </a:spcAft>
              <a:buClr>
                <a:srgbClr val="3F3F3F"/>
              </a:buClr>
              <a:buSzPts val="5400"/>
              <a:buFont typeface="Twentieth Century"/>
              <a:buNone/>
              <a:defRPr sz="5400" b="0" i="0" u="none" strike="noStrike" cap="none">
                <a:solidFill>
                  <a:srgbClr val="3F3F3F"/>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9"/>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74650" algn="l" rtl="0">
              <a:lnSpc>
                <a:spcPct val="110000"/>
              </a:lnSpc>
              <a:spcBef>
                <a:spcPts val="1200"/>
              </a:spcBef>
              <a:spcAft>
                <a:spcPts val="0"/>
              </a:spcAft>
              <a:buClr>
                <a:schemeClr val="accent1"/>
              </a:buClr>
              <a:buSzPts val="2300"/>
              <a:buFont typeface="Calibri"/>
              <a:buChar char=" "/>
              <a:defRPr sz="2300" b="0" i="0" u="none" strike="noStrike" cap="none">
                <a:solidFill>
                  <a:srgbClr val="3F3F3F"/>
                </a:solidFill>
                <a:latin typeface="Twentieth Century"/>
                <a:ea typeface="Twentieth Century"/>
                <a:cs typeface="Twentieth Century"/>
                <a:sym typeface="Twentieth Century"/>
              </a:defRPr>
            </a:lvl1pPr>
            <a:lvl2pPr marL="914400" marR="0" lvl="1" indent="-361950" algn="l" rtl="0">
              <a:lnSpc>
                <a:spcPct val="100000"/>
              </a:lnSpc>
              <a:spcBef>
                <a:spcPts val="200"/>
              </a:spcBef>
              <a:spcAft>
                <a:spcPts val="0"/>
              </a:spcAft>
              <a:buClr>
                <a:srgbClr val="3F3F3F"/>
              </a:buClr>
              <a:buSzPts val="2100"/>
              <a:buFont typeface="Calibri"/>
              <a:buChar char="◦"/>
              <a:defRPr sz="2100" b="0" i="0" u="none" strike="noStrike" cap="none">
                <a:solidFill>
                  <a:srgbClr val="3F3F3F"/>
                </a:solidFill>
                <a:latin typeface="Twentieth Century"/>
                <a:ea typeface="Twentieth Century"/>
                <a:cs typeface="Twentieth Century"/>
                <a:sym typeface="Twentieth Century"/>
              </a:defRPr>
            </a:lvl2pPr>
            <a:lvl3pPr marL="1371600" marR="0" lvl="2" indent="-330200" algn="l" rtl="0">
              <a:lnSpc>
                <a:spcPct val="100000"/>
              </a:lnSpc>
              <a:spcBef>
                <a:spcPts val="400"/>
              </a:spcBef>
              <a:spcAft>
                <a:spcPts val="0"/>
              </a:spcAft>
              <a:buClr>
                <a:srgbClr val="3F3F3F"/>
              </a:buClr>
              <a:buSzPts val="1600"/>
              <a:buFont typeface="Calibri"/>
              <a:buChar char="◦"/>
              <a:defRPr sz="1600" b="0" i="0" u="none" strike="noStrike" cap="none">
                <a:solidFill>
                  <a:srgbClr val="3F3F3F"/>
                </a:solidFill>
                <a:latin typeface="Twentieth Century"/>
                <a:ea typeface="Twentieth Century"/>
                <a:cs typeface="Twentieth Century"/>
                <a:sym typeface="Twentieth Century"/>
              </a:defRPr>
            </a:lvl3pPr>
            <a:lvl4pPr marL="1828800" marR="0" lvl="3" indent="-330200" algn="l" rtl="0">
              <a:lnSpc>
                <a:spcPct val="100000"/>
              </a:lnSpc>
              <a:spcBef>
                <a:spcPts val="400"/>
              </a:spcBef>
              <a:spcAft>
                <a:spcPts val="0"/>
              </a:spcAft>
              <a:buClr>
                <a:srgbClr val="3F3F3F"/>
              </a:buClr>
              <a:buSzPts val="1600"/>
              <a:buFont typeface="Calibri"/>
              <a:buChar char="◦"/>
              <a:defRPr sz="1600" b="0" i="0" u="none" strike="noStrike" cap="none">
                <a:solidFill>
                  <a:srgbClr val="3F3F3F"/>
                </a:solidFill>
                <a:latin typeface="Twentieth Century"/>
                <a:ea typeface="Twentieth Century"/>
                <a:cs typeface="Twentieth Century"/>
                <a:sym typeface="Twentieth Century"/>
              </a:defRPr>
            </a:lvl4pPr>
            <a:lvl5pPr marL="2286000" marR="0" lvl="4" indent="-330200" algn="l" rtl="0">
              <a:lnSpc>
                <a:spcPct val="100000"/>
              </a:lnSpc>
              <a:spcBef>
                <a:spcPts val="400"/>
              </a:spcBef>
              <a:spcAft>
                <a:spcPts val="0"/>
              </a:spcAft>
              <a:buClr>
                <a:srgbClr val="3F3F3F"/>
              </a:buClr>
              <a:buSzPts val="1600"/>
              <a:buFont typeface="Calibri"/>
              <a:buChar char="◦"/>
              <a:defRPr sz="1600" b="0" i="0" u="none" strike="noStrike" cap="none">
                <a:solidFill>
                  <a:srgbClr val="3F3F3F"/>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Twentieth Century"/>
                <a:ea typeface="Twentieth Century"/>
                <a:cs typeface="Twentieth Century"/>
                <a:sym typeface="Twentieth Century"/>
              </a:defRPr>
            </a:lvl9pPr>
          </a:lstStyle>
          <a:p>
            <a:endParaRPr/>
          </a:p>
        </p:txBody>
      </p:sp>
      <p:sp>
        <p:nvSpPr>
          <p:cNvPr id="31" name="Google Shape;31;p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2" name="Google Shape;32;p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3" name="Google Shape;33;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1pPr>
            <a:lvl2pPr marL="0" marR="0" lvl="1"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2pPr>
            <a:lvl3pPr marL="0" marR="0" lvl="2"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3pPr>
            <a:lvl4pPr marL="0" marR="0" lvl="3"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4pPr>
            <a:lvl5pPr marL="0" marR="0" lvl="4"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5pPr>
            <a:lvl6pPr marL="0" marR="0" lvl="5"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6pPr>
            <a:lvl7pPr marL="0" marR="0" lvl="6"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7pPr>
            <a:lvl8pPr marL="0" marR="0" lvl="7"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8pPr>
            <a:lvl9pPr marL="0" marR="0" lvl="8" indent="0" algn="l" rtl="0">
              <a:spcBef>
                <a:spcPts val="0"/>
              </a:spcBef>
              <a:buNone/>
              <a:defRPr sz="900" b="0" i="0" u="none" strike="noStrike" cap="none">
                <a:solidFill>
                  <a:srgbClr val="FFFFFF"/>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34" name="Google Shape;34;p9"/>
          <p:cNvCxnSpPr/>
          <p:nvPr/>
        </p:nvCxnSpPr>
        <p:spPr>
          <a:xfrm>
            <a:off x="1193532" y="1287780"/>
            <a:ext cx="996690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
        <p:cNvGrpSpPr/>
        <p:nvPr/>
      </p:nvGrpSpPr>
      <p:grpSpPr>
        <a:xfrm>
          <a:off x="0" y="0"/>
          <a:ext cx="0" cy="0"/>
          <a:chOff x="0" y="0"/>
          <a:chExt cx="0" cy="0"/>
        </a:xfrm>
      </p:grpSpPr>
      <p:pic>
        <p:nvPicPr>
          <p:cNvPr id="116" name="Google Shape;116;p1"/>
          <p:cNvPicPr preferRelativeResize="0"/>
          <p:nvPr/>
        </p:nvPicPr>
        <p:blipFill rotWithShape="1">
          <a:blip r:embed="rId3">
            <a:alphaModFix/>
          </a:blip>
          <a:srcRect t="4374" b="5625"/>
          <a:stretch/>
        </p:blipFill>
        <p:spPr>
          <a:xfrm>
            <a:off x="-1" y="10"/>
            <a:ext cx="12191999" cy="6857990"/>
          </a:xfrm>
          <a:prstGeom prst="rect">
            <a:avLst/>
          </a:prstGeom>
          <a:noFill/>
          <a:ln>
            <a:noFill/>
          </a:ln>
        </p:spPr>
      </p:pic>
      <p:sp>
        <p:nvSpPr>
          <p:cNvPr id="117" name="Google Shape;117;p1"/>
          <p:cNvSpPr/>
          <p:nvPr/>
        </p:nvSpPr>
        <p:spPr>
          <a:xfrm>
            <a:off x="-1" y="3118982"/>
            <a:ext cx="7537704" cy="2462668"/>
          </a:xfrm>
          <a:prstGeom prst="rect">
            <a:avLst/>
          </a:prstGeom>
          <a:solidFill>
            <a:schemeClr val="dk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18" name="Google Shape;118;p1"/>
          <p:cNvSpPr txBox="1">
            <a:spLocks noGrp="1"/>
          </p:cNvSpPr>
          <p:nvPr>
            <p:ph type="ctrTitle"/>
          </p:nvPr>
        </p:nvSpPr>
        <p:spPr>
          <a:xfrm>
            <a:off x="735791" y="3331444"/>
            <a:ext cx="6470692" cy="122930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ts val="4600"/>
              <a:buFont typeface="Twentieth Century"/>
              <a:buNone/>
            </a:pPr>
            <a:r>
              <a:rPr lang="en-US" sz="4600" u="sng" dirty="0">
                <a:solidFill>
                  <a:schemeClr val="lt1"/>
                </a:solidFill>
              </a:rPr>
              <a:t>Marketing Analytics Project  </a:t>
            </a:r>
            <a:r>
              <a:rPr lang="en-US" sz="2700" dirty="0">
                <a:solidFill>
                  <a:schemeClr val="lt1"/>
                </a:solidFill>
              </a:rPr>
              <a:t>Car market prediction using Hierarchical Bayesian Logit Regression</a:t>
            </a:r>
            <a:endParaRPr sz="2700" dirty="0"/>
          </a:p>
        </p:txBody>
      </p:sp>
      <p:sp>
        <p:nvSpPr>
          <p:cNvPr id="119" name="Google Shape;119;p1"/>
          <p:cNvSpPr txBox="1">
            <a:spLocks noGrp="1"/>
          </p:cNvSpPr>
          <p:nvPr>
            <p:ph type="subTitle" idx="1"/>
          </p:nvPr>
        </p:nvSpPr>
        <p:spPr>
          <a:xfrm>
            <a:off x="735791" y="4735799"/>
            <a:ext cx="6470693" cy="6052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500"/>
              <a:buNone/>
            </a:pPr>
            <a:r>
              <a:rPr lang="en-US" sz="1500" dirty="0"/>
              <a:t>MEMBERS: PARTH SHARMA, SPENCER BURKHART, NIKHAR JAIN</a:t>
            </a:r>
            <a:endParaRPr dirty="0"/>
          </a:p>
        </p:txBody>
      </p:sp>
      <p:cxnSp>
        <p:nvCxnSpPr>
          <p:cNvPr id="120" name="Google Shape;120;p1"/>
          <p:cNvCxnSpPr/>
          <p:nvPr/>
        </p:nvCxnSpPr>
        <p:spPr>
          <a:xfrm>
            <a:off x="772429" y="4641183"/>
            <a:ext cx="6309360" cy="0"/>
          </a:xfrm>
          <a:prstGeom prst="straightConnector1">
            <a:avLst/>
          </a:prstGeom>
          <a:noFill/>
          <a:ln w="19050" cap="flat" cmpd="sng">
            <a:solidFill>
              <a:schemeClr val="accent1">
                <a:alpha val="89803"/>
              </a:schemeClr>
            </a:solidFill>
            <a:prstDash val="solid"/>
            <a:round/>
            <a:headEnd type="none" w="sm" len="sm"/>
            <a:tailEnd type="none" w="sm" len="sm"/>
          </a:ln>
        </p:spPr>
      </p:cxnSp>
      <p:sp>
        <p:nvSpPr>
          <p:cNvPr id="121" name="Google Shape;121;p1"/>
          <p:cNvSpPr/>
          <p:nvPr/>
        </p:nvSpPr>
        <p:spPr>
          <a:xfrm>
            <a:off x="-2" y="6164508"/>
            <a:ext cx="12192000" cy="457200"/>
          </a:xfrm>
          <a:prstGeom prst="rect">
            <a:avLst/>
          </a:prstGeom>
          <a:solidFill>
            <a:srgbClr val="262626">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Twentieth Century"/>
              <a:buNone/>
            </a:pPr>
            <a:r>
              <a:rPr lang="en-US"/>
              <a:t>Model Estimation</a:t>
            </a:r>
            <a:endParaRPr/>
          </a:p>
        </p:txBody>
      </p:sp>
      <p:sp>
        <p:nvSpPr>
          <p:cNvPr id="190" name="Google Shape;190;p4"/>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3F3F3F"/>
              </a:buClr>
              <a:buSzPts val="5400"/>
              <a:buFont typeface="Twentieth Century"/>
              <a:buNone/>
            </a:pPr>
            <a:r>
              <a:rPr lang="en-US"/>
              <a:t>Model Estimation</a:t>
            </a:r>
            <a:endParaRPr/>
          </a:p>
        </p:txBody>
      </p:sp>
      <p:pic>
        <p:nvPicPr>
          <p:cNvPr id="196" name="Google Shape;196;p5"/>
          <p:cNvPicPr preferRelativeResize="0"/>
          <p:nvPr/>
        </p:nvPicPr>
        <p:blipFill>
          <a:blip r:embed="rId3">
            <a:alphaModFix/>
          </a:blip>
          <a:stretch>
            <a:fillRect/>
          </a:stretch>
        </p:blipFill>
        <p:spPr>
          <a:xfrm>
            <a:off x="1556963" y="1387275"/>
            <a:ext cx="9139026" cy="494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6"/>
          <p:cNvPicPr preferRelativeResize="0"/>
          <p:nvPr/>
        </p:nvPicPr>
        <p:blipFill>
          <a:blip r:embed="rId3">
            <a:alphaModFix/>
          </a:blip>
          <a:stretch>
            <a:fillRect/>
          </a:stretch>
        </p:blipFill>
        <p:spPr>
          <a:xfrm>
            <a:off x="321950" y="152900"/>
            <a:ext cx="11547599" cy="612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78d7275751_0_175"/>
          <p:cNvPicPr preferRelativeResize="0"/>
          <p:nvPr/>
        </p:nvPicPr>
        <p:blipFill>
          <a:blip r:embed="rId3">
            <a:alphaModFix/>
          </a:blip>
          <a:stretch>
            <a:fillRect/>
          </a:stretch>
        </p:blipFill>
        <p:spPr>
          <a:xfrm>
            <a:off x="152400" y="76200"/>
            <a:ext cx="9718275" cy="2768575"/>
          </a:xfrm>
          <a:prstGeom prst="rect">
            <a:avLst/>
          </a:prstGeom>
          <a:noFill/>
          <a:ln>
            <a:noFill/>
          </a:ln>
        </p:spPr>
      </p:pic>
      <p:pic>
        <p:nvPicPr>
          <p:cNvPr id="207" name="Google Shape;207;g78d7275751_0_175"/>
          <p:cNvPicPr preferRelativeResize="0"/>
          <p:nvPr/>
        </p:nvPicPr>
        <p:blipFill>
          <a:blip r:embed="rId4">
            <a:alphaModFix/>
          </a:blip>
          <a:stretch>
            <a:fillRect/>
          </a:stretch>
        </p:blipFill>
        <p:spPr>
          <a:xfrm>
            <a:off x="152400" y="2845275"/>
            <a:ext cx="11039475" cy="353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743bceec40_0_7"/>
          <p:cNvSpPr txBox="1">
            <a:spLocks noGrp="1"/>
          </p:cNvSpPr>
          <p:nvPr>
            <p:ph type="title"/>
          </p:nvPr>
        </p:nvSpPr>
        <p:spPr>
          <a:xfrm>
            <a:off x="643466" y="786383"/>
            <a:ext cx="3517500" cy="209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3600"/>
              <a:buFont typeface="Twentieth Century"/>
              <a:buNone/>
            </a:pPr>
            <a:r>
              <a:rPr lang="en-US" sz="5400"/>
              <a:t>k-Means Cluster Analysis</a:t>
            </a:r>
            <a:endParaRPr sz="5400"/>
          </a:p>
        </p:txBody>
      </p:sp>
      <p:pic>
        <p:nvPicPr>
          <p:cNvPr id="213" name="Google Shape;213;g743bceec40_0_7"/>
          <p:cNvPicPr preferRelativeResize="0"/>
          <p:nvPr/>
        </p:nvPicPr>
        <p:blipFill>
          <a:blip r:embed="rId3">
            <a:alphaModFix/>
          </a:blip>
          <a:stretch>
            <a:fillRect/>
          </a:stretch>
        </p:blipFill>
        <p:spPr>
          <a:xfrm>
            <a:off x="5986466" y="1238250"/>
            <a:ext cx="4781550" cy="438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7551e2f530_0_13"/>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Finding the “Elbow”</a:t>
            </a:r>
            <a:endParaRPr/>
          </a:p>
        </p:txBody>
      </p:sp>
      <p:pic>
        <p:nvPicPr>
          <p:cNvPr id="219" name="Google Shape;219;g7551e2f530_0_13"/>
          <p:cNvPicPr preferRelativeResize="0"/>
          <p:nvPr/>
        </p:nvPicPr>
        <p:blipFill>
          <a:blip r:embed="rId3">
            <a:alphaModFix/>
          </a:blip>
          <a:stretch>
            <a:fillRect/>
          </a:stretch>
        </p:blipFill>
        <p:spPr>
          <a:xfrm>
            <a:off x="5589198" y="1583925"/>
            <a:ext cx="5566476" cy="4408650"/>
          </a:xfrm>
          <a:prstGeom prst="rect">
            <a:avLst/>
          </a:prstGeom>
          <a:noFill/>
          <a:ln>
            <a:noFill/>
          </a:ln>
          <a:effectLst>
            <a:outerShdw blurRad="57150" dist="238125" dir="5400000" algn="bl" rotWithShape="0">
              <a:srgbClr val="000000">
                <a:alpha val="50000"/>
              </a:srgbClr>
            </a:outerShdw>
          </a:effectLst>
        </p:spPr>
      </p:pic>
      <p:sp>
        <p:nvSpPr>
          <p:cNvPr id="220" name="Google Shape;220;g7551e2f530_0_13"/>
          <p:cNvSpPr txBox="1"/>
          <p:nvPr/>
        </p:nvSpPr>
        <p:spPr>
          <a:xfrm>
            <a:off x="265050" y="1799275"/>
            <a:ext cx="5102100" cy="4512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Twentieth Century"/>
              <a:buChar char="●"/>
            </a:pPr>
            <a:r>
              <a:rPr lang="en-US" sz="2400">
                <a:latin typeface="Twentieth Century"/>
                <a:ea typeface="Twentieth Century"/>
                <a:cs typeface="Twentieth Century"/>
                <a:sym typeface="Twentieth Century"/>
              </a:rPr>
              <a:t>Running k-means cluster analysis yields the following graph</a:t>
            </a:r>
            <a:endParaRPr sz="2400">
              <a:latin typeface="Twentieth Century"/>
              <a:ea typeface="Twentieth Century"/>
              <a:cs typeface="Twentieth Century"/>
              <a:sym typeface="Twentieth Century"/>
            </a:endParaRPr>
          </a:p>
          <a:p>
            <a:pPr marL="0" lvl="0" indent="0" algn="l" rtl="0">
              <a:spcBef>
                <a:spcPts val="0"/>
              </a:spcBef>
              <a:spcAft>
                <a:spcPts val="0"/>
              </a:spcAft>
              <a:buNone/>
            </a:pPr>
            <a:endParaRPr sz="2400">
              <a:latin typeface="Twentieth Century"/>
              <a:ea typeface="Twentieth Century"/>
              <a:cs typeface="Twentieth Century"/>
              <a:sym typeface="Twentieth Century"/>
            </a:endParaRPr>
          </a:p>
          <a:p>
            <a:pPr marL="457200" lvl="0" indent="-381000" algn="l" rtl="0">
              <a:spcBef>
                <a:spcPts val="0"/>
              </a:spcBef>
              <a:spcAft>
                <a:spcPts val="0"/>
              </a:spcAft>
              <a:buSzPts val="2400"/>
              <a:buFont typeface="Twentieth Century"/>
              <a:buChar char="●"/>
            </a:pPr>
            <a:r>
              <a:rPr lang="en-US" sz="2400">
                <a:latin typeface="Twentieth Century"/>
                <a:ea typeface="Twentieth Century"/>
                <a:cs typeface="Twentieth Century"/>
                <a:sym typeface="Twentieth Century"/>
              </a:rPr>
              <a:t>We are looking for high variance between clusters and low variance within</a:t>
            </a:r>
            <a:endParaRPr sz="2400">
              <a:latin typeface="Twentieth Century"/>
              <a:ea typeface="Twentieth Century"/>
              <a:cs typeface="Twentieth Century"/>
              <a:sym typeface="Twentieth Century"/>
            </a:endParaRPr>
          </a:p>
          <a:p>
            <a:pPr marL="0" lvl="0" indent="0" algn="l" rtl="0">
              <a:spcBef>
                <a:spcPts val="0"/>
              </a:spcBef>
              <a:spcAft>
                <a:spcPts val="0"/>
              </a:spcAft>
              <a:buNone/>
            </a:pPr>
            <a:endParaRPr sz="2400">
              <a:latin typeface="Twentieth Century"/>
              <a:ea typeface="Twentieth Century"/>
              <a:cs typeface="Twentieth Century"/>
              <a:sym typeface="Twentieth Century"/>
            </a:endParaRPr>
          </a:p>
          <a:p>
            <a:pPr marL="457200" lvl="0" indent="-381000" algn="l" rtl="0">
              <a:spcBef>
                <a:spcPts val="0"/>
              </a:spcBef>
              <a:spcAft>
                <a:spcPts val="0"/>
              </a:spcAft>
              <a:buSzPts val="2400"/>
              <a:buFont typeface="Twentieth Century"/>
              <a:buChar char="●"/>
            </a:pPr>
            <a:r>
              <a:rPr lang="en-US" sz="2400">
                <a:latin typeface="Twentieth Century"/>
                <a:ea typeface="Twentieth Century"/>
                <a:cs typeface="Twentieth Century"/>
                <a:sym typeface="Twentieth Century"/>
              </a:rPr>
              <a:t>The bend or “elbow” in the curve occurs at cluster 4 </a:t>
            </a:r>
            <a:endParaRPr sz="2400">
              <a:latin typeface="Twentieth Century"/>
              <a:ea typeface="Twentieth Century"/>
              <a:cs typeface="Twentieth Century"/>
              <a:sym typeface="Twentieth Century"/>
            </a:endParaRPr>
          </a:p>
        </p:txBody>
      </p:sp>
      <p:cxnSp>
        <p:nvCxnSpPr>
          <p:cNvPr id="221" name="Google Shape;221;g7551e2f530_0_13"/>
          <p:cNvCxnSpPr/>
          <p:nvPr/>
        </p:nvCxnSpPr>
        <p:spPr>
          <a:xfrm rot="10800000">
            <a:off x="7793925" y="1774575"/>
            <a:ext cx="0" cy="3685200"/>
          </a:xfrm>
          <a:prstGeom prst="straightConnector1">
            <a:avLst/>
          </a:prstGeom>
          <a:noFill/>
          <a:ln w="9525" cap="flat" cmpd="sng">
            <a:solidFill>
              <a:srgbClr val="980000"/>
            </a:solidFill>
            <a:prstDash val="dash"/>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7"/>
          <p:cNvSpPr txBox="1">
            <a:spLocks noGrp="1"/>
          </p:cNvSpPr>
          <p:nvPr>
            <p:ph type="title"/>
          </p:nvPr>
        </p:nvSpPr>
        <p:spPr>
          <a:xfrm>
            <a:off x="643466" y="786383"/>
            <a:ext cx="3517500" cy="209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3600"/>
              <a:buFont typeface="Twentieth Century"/>
              <a:buNone/>
            </a:pPr>
            <a:r>
              <a:rPr lang="en-US" sz="5400"/>
              <a:t>Market Share Analysis</a:t>
            </a:r>
            <a:endParaRPr sz="5400"/>
          </a:p>
        </p:txBody>
      </p:sp>
      <p:pic>
        <p:nvPicPr>
          <p:cNvPr id="227" name="Google Shape;227;p7"/>
          <p:cNvPicPr preferRelativeResize="0"/>
          <p:nvPr/>
        </p:nvPicPr>
        <p:blipFill>
          <a:blip r:embed="rId3">
            <a:alphaModFix/>
          </a:blip>
          <a:stretch>
            <a:fillRect/>
          </a:stretch>
        </p:blipFill>
        <p:spPr>
          <a:xfrm>
            <a:off x="5385725" y="1384850"/>
            <a:ext cx="6123772" cy="4088300"/>
          </a:xfrm>
          <a:prstGeom prst="rect">
            <a:avLst/>
          </a:prstGeom>
          <a:noFill/>
          <a:ln>
            <a:noFill/>
          </a:ln>
          <a:effectLst>
            <a:outerShdw blurRad="57150" dist="11430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g78eee9e962_1_2"/>
          <p:cNvPicPr preferRelativeResize="0"/>
          <p:nvPr/>
        </p:nvPicPr>
        <p:blipFill>
          <a:blip r:embed="rId3">
            <a:alphaModFix/>
          </a:blip>
          <a:stretch>
            <a:fillRect/>
          </a:stretch>
        </p:blipFill>
        <p:spPr>
          <a:xfrm>
            <a:off x="0" y="134175"/>
            <a:ext cx="12192000" cy="1472440"/>
          </a:xfrm>
          <a:prstGeom prst="rect">
            <a:avLst/>
          </a:prstGeom>
          <a:noFill/>
          <a:ln>
            <a:noFill/>
          </a:ln>
        </p:spPr>
      </p:pic>
      <p:pic>
        <p:nvPicPr>
          <p:cNvPr id="233" name="Google Shape;233;g78eee9e962_1_2"/>
          <p:cNvPicPr preferRelativeResize="0"/>
          <p:nvPr/>
        </p:nvPicPr>
        <p:blipFill>
          <a:blip r:embed="rId4">
            <a:alphaModFix/>
          </a:blip>
          <a:stretch>
            <a:fillRect/>
          </a:stretch>
        </p:blipFill>
        <p:spPr>
          <a:xfrm>
            <a:off x="6211900" y="1886740"/>
            <a:ext cx="5619750" cy="4095750"/>
          </a:xfrm>
          <a:prstGeom prst="rect">
            <a:avLst/>
          </a:prstGeom>
          <a:noFill/>
          <a:ln>
            <a:noFill/>
          </a:ln>
        </p:spPr>
      </p:pic>
      <p:pic>
        <p:nvPicPr>
          <p:cNvPr id="234" name="Google Shape;234;g78eee9e962_1_2"/>
          <p:cNvPicPr preferRelativeResize="0"/>
          <p:nvPr/>
        </p:nvPicPr>
        <p:blipFill>
          <a:blip r:embed="rId5">
            <a:alphaModFix/>
          </a:blip>
          <a:stretch>
            <a:fillRect/>
          </a:stretch>
        </p:blipFill>
        <p:spPr>
          <a:xfrm>
            <a:off x="115900" y="3036615"/>
            <a:ext cx="5907099" cy="19952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g78eee9e962_1_11"/>
          <p:cNvPicPr preferRelativeResize="0"/>
          <p:nvPr/>
        </p:nvPicPr>
        <p:blipFill>
          <a:blip r:embed="rId3">
            <a:alphaModFix/>
          </a:blip>
          <a:stretch>
            <a:fillRect/>
          </a:stretch>
        </p:blipFill>
        <p:spPr>
          <a:xfrm>
            <a:off x="152400" y="991975"/>
            <a:ext cx="5619750" cy="4095750"/>
          </a:xfrm>
          <a:prstGeom prst="rect">
            <a:avLst/>
          </a:prstGeom>
          <a:noFill/>
          <a:ln>
            <a:noFill/>
          </a:ln>
        </p:spPr>
      </p:pic>
      <p:pic>
        <p:nvPicPr>
          <p:cNvPr id="240" name="Google Shape;240;g78eee9e962_1_11"/>
          <p:cNvPicPr preferRelativeResize="0"/>
          <p:nvPr/>
        </p:nvPicPr>
        <p:blipFill>
          <a:blip r:embed="rId4">
            <a:alphaModFix/>
          </a:blip>
          <a:stretch>
            <a:fillRect/>
          </a:stretch>
        </p:blipFill>
        <p:spPr>
          <a:xfrm>
            <a:off x="5924550" y="1291525"/>
            <a:ext cx="6115050" cy="3496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78eee9e962_1_17"/>
          <p:cNvPicPr preferRelativeResize="0"/>
          <p:nvPr/>
        </p:nvPicPr>
        <p:blipFill>
          <a:blip r:embed="rId3">
            <a:alphaModFix/>
          </a:blip>
          <a:stretch>
            <a:fillRect/>
          </a:stretch>
        </p:blipFill>
        <p:spPr>
          <a:xfrm>
            <a:off x="6097250" y="0"/>
            <a:ext cx="6094749" cy="2058600"/>
          </a:xfrm>
          <a:prstGeom prst="rect">
            <a:avLst/>
          </a:prstGeom>
          <a:noFill/>
          <a:ln>
            <a:noFill/>
          </a:ln>
        </p:spPr>
      </p:pic>
      <p:pic>
        <p:nvPicPr>
          <p:cNvPr id="246" name="Google Shape;246;g78eee9e962_1_17"/>
          <p:cNvPicPr preferRelativeResize="0"/>
          <p:nvPr/>
        </p:nvPicPr>
        <p:blipFill>
          <a:blip r:embed="rId4">
            <a:alphaModFix/>
          </a:blip>
          <a:stretch>
            <a:fillRect/>
          </a:stretch>
        </p:blipFill>
        <p:spPr>
          <a:xfrm>
            <a:off x="125175" y="2058600"/>
            <a:ext cx="7193850" cy="42014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78d7275751_0_0"/>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Table of Contents</a:t>
            </a:r>
            <a:endParaRPr/>
          </a:p>
        </p:txBody>
      </p:sp>
      <p:sp>
        <p:nvSpPr>
          <p:cNvPr id="127" name="Google Shape;127;g78d7275751_0_0"/>
          <p:cNvSpPr txBox="1">
            <a:spLocks noGrp="1"/>
          </p:cNvSpPr>
          <p:nvPr>
            <p:ph type="body" idx="1"/>
          </p:nvPr>
        </p:nvSpPr>
        <p:spPr>
          <a:xfrm>
            <a:off x="1097280" y="1651001"/>
            <a:ext cx="10058400" cy="3760800"/>
          </a:xfrm>
          <a:prstGeom prst="rect">
            <a:avLst/>
          </a:prstGeom>
          <a:noFill/>
          <a:ln>
            <a:noFill/>
          </a:ln>
        </p:spPr>
        <p:txBody>
          <a:bodyPr spcFirstLastPara="1" wrap="square" lIns="0" tIns="45700" rIns="0" bIns="45700" anchor="t" anchorCtr="0">
            <a:noAutofit/>
          </a:bodyPr>
          <a:lstStyle/>
          <a:p>
            <a:pPr marL="457200" lvl="0" indent="-381000" algn="l" rtl="0">
              <a:lnSpc>
                <a:spcPct val="150000"/>
              </a:lnSpc>
              <a:spcBef>
                <a:spcPts val="0"/>
              </a:spcBef>
              <a:spcAft>
                <a:spcPts val="0"/>
              </a:spcAft>
              <a:buSzPts val="2400"/>
              <a:buAutoNum type="alphaUcPeriod"/>
            </a:pPr>
            <a:r>
              <a:rPr lang="en-US" sz="2400"/>
              <a:t>Database: Choice-based survey data of cars - 224 respondents and 7 attributes (Brand, Engine, Audio, Seat trim, Safety, Warranty and Price)</a:t>
            </a:r>
            <a:endParaRPr sz="2400"/>
          </a:p>
          <a:p>
            <a:pPr marL="457200" lvl="0" indent="-381000" algn="l" rtl="0">
              <a:lnSpc>
                <a:spcPct val="150000"/>
              </a:lnSpc>
              <a:spcBef>
                <a:spcPts val="0"/>
              </a:spcBef>
              <a:spcAft>
                <a:spcPts val="0"/>
              </a:spcAft>
              <a:buSzPts val="2400"/>
              <a:buAutoNum type="alphaUcPeriod"/>
            </a:pPr>
            <a:r>
              <a:rPr lang="en-US" sz="2400"/>
              <a:t>Estimation Model: Hierarchical Multinomial Logit with Mixture-of-Normals Heterogeneity</a:t>
            </a:r>
            <a:endParaRPr sz="2400"/>
          </a:p>
          <a:p>
            <a:pPr marL="457200" lvl="0" indent="-381000" algn="l" rtl="0">
              <a:lnSpc>
                <a:spcPct val="150000"/>
              </a:lnSpc>
              <a:spcBef>
                <a:spcPts val="0"/>
              </a:spcBef>
              <a:spcAft>
                <a:spcPts val="0"/>
              </a:spcAft>
              <a:buSzPts val="2400"/>
              <a:buAutoNum type="alphaUcPeriod"/>
            </a:pPr>
            <a:r>
              <a:rPr lang="en-US" sz="2400"/>
              <a:t>K-means Clustering Analysis</a:t>
            </a:r>
            <a:endParaRPr sz="2400"/>
          </a:p>
          <a:p>
            <a:pPr marL="457200" lvl="0" indent="-381000" algn="l" rtl="0">
              <a:lnSpc>
                <a:spcPct val="150000"/>
              </a:lnSpc>
              <a:spcBef>
                <a:spcPts val="0"/>
              </a:spcBef>
              <a:spcAft>
                <a:spcPts val="0"/>
              </a:spcAft>
              <a:buSzPts val="2400"/>
              <a:buAutoNum type="alphaUcPeriod"/>
            </a:pPr>
            <a:r>
              <a:rPr lang="en-US" sz="2400"/>
              <a:t>Market Share Simulator</a:t>
            </a:r>
            <a:endParaRPr sz="2400"/>
          </a:p>
          <a:p>
            <a:pPr marL="457200" lvl="0" indent="-381000" algn="l" rtl="0">
              <a:lnSpc>
                <a:spcPct val="150000"/>
              </a:lnSpc>
              <a:spcBef>
                <a:spcPts val="0"/>
              </a:spcBef>
              <a:spcAft>
                <a:spcPts val="0"/>
              </a:spcAft>
              <a:buSzPts val="2400"/>
              <a:buAutoNum type="alphaUcPeriod"/>
            </a:pPr>
            <a:r>
              <a:rPr lang="en-US" sz="2400"/>
              <a:t>Relative Importance of attributes</a:t>
            </a:r>
            <a:endParaRPr sz="2400"/>
          </a:p>
          <a:p>
            <a:pPr marL="457200" lvl="0" indent="-381000" algn="l" rtl="0">
              <a:lnSpc>
                <a:spcPct val="150000"/>
              </a:lnSpc>
              <a:spcBef>
                <a:spcPts val="0"/>
              </a:spcBef>
              <a:spcAft>
                <a:spcPts val="0"/>
              </a:spcAft>
              <a:buSzPts val="2400"/>
              <a:buAutoNum type="alphaUcPeriod"/>
            </a:pPr>
            <a:r>
              <a:rPr lang="en-US" sz="2400"/>
              <a:t>Willingness to Pay</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743bceec40_0_11"/>
          <p:cNvSpPr txBox="1">
            <a:spLocks noGrp="1"/>
          </p:cNvSpPr>
          <p:nvPr>
            <p:ph type="title"/>
          </p:nvPr>
        </p:nvSpPr>
        <p:spPr>
          <a:xfrm>
            <a:off x="643466" y="786383"/>
            <a:ext cx="3517500" cy="209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3600"/>
              <a:buFont typeface="Twentieth Century"/>
              <a:buNone/>
            </a:pPr>
            <a:r>
              <a:rPr lang="en-US" sz="5400"/>
              <a:t>Cluster-wise Relative Importance</a:t>
            </a:r>
            <a:endParaRPr sz="5400"/>
          </a:p>
        </p:txBody>
      </p:sp>
      <p:pic>
        <p:nvPicPr>
          <p:cNvPr id="252" name="Google Shape;252;g743bceec40_0_11"/>
          <p:cNvPicPr preferRelativeResize="0"/>
          <p:nvPr/>
        </p:nvPicPr>
        <p:blipFill>
          <a:blip r:embed="rId3">
            <a:alphaModFix/>
          </a:blip>
          <a:stretch>
            <a:fillRect/>
          </a:stretch>
        </p:blipFill>
        <p:spPr>
          <a:xfrm>
            <a:off x="5961923" y="925213"/>
            <a:ext cx="4466199" cy="5007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7551e2f530_0_33"/>
          <p:cNvPicPr preferRelativeResize="0"/>
          <p:nvPr/>
        </p:nvPicPr>
        <p:blipFill>
          <a:blip r:embed="rId3">
            <a:alphaModFix/>
          </a:blip>
          <a:stretch>
            <a:fillRect/>
          </a:stretch>
        </p:blipFill>
        <p:spPr>
          <a:xfrm>
            <a:off x="1699025" y="2702075"/>
            <a:ext cx="8201876" cy="3349600"/>
          </a:xfrm>
          <a:prstGeom prst="rect">
            <a:avLst/>
          </a:prstGeom>
          <a:noFill/>
          <a:ln>
            <a:noFill/>
          </a:ln>
        </p:spPr>
      </p:pic>
      <p:sp>
        <p:nvSpPr>
          <p:cNvPr id="258" name="Google Shape;258;g7551e2f530_0_33"/>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Cluster-wise Relative Importance</a:t>
            </a:r>
            <a:endParaRPr/>
          </a:p>
        </p:txBody>
      </p:sp>
      <p:pic>
        <p:nvPicPr>
          <p:cNvPr id="259" name="Google Shape;259;g7551e2f530_0_33"/>
          <p:cNvPicPr preferRelativeResize="0"/>
          <p:nvPr/>
        </p:nvPicPr>
        <p:blipFill>
          <a:blip r:embed="rId4">
            <a:alphaModFix/>
          </a:blip>
          <a:stretch>
            <a:fillRect/>
          </a:stretch>
        </p:blipFill>
        <p:spPr>
          <a:xfrm>
            <a:off x="152400" y="1604076"/>
            <a:ext cx="11887200" cy="926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7551e2f530_0_26"/>
          <p:cNvSpPr txBox="1">
            <a:spLocks noGrp="1"/>
          </p:cNvSpPr>
          <p:nvPr>
            <p:ph type="title"/>
          </p:nvPr>
        </p:nvSpPr>
        <p:spPr>
          <a:xfrm>
            <a:off x="1097275" y="1450075"/>
            <a:ext cx="10058400" cy="744600"/>
          </a:xfrm>
          <a:prstGeom prst="rect">
            <a:avLst/>
          </a:prstGeom>
          <a:solidFill>
            <a:srgbClr val="D0E0E3"/>
          </a:solid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sz="2400" b="1" i="1"/>
              <a:t>Price is the most important attribute across all clusters; Brand, Engine and Safety are the other key factors</a:t>
            </a:r>
            <a:endParaRPr sz="2400" b="1" i="1"/>
          </a:p>
        </p:txBody>
      </p:sp>
      <p:pic>
        <p:nvPicPr>
          <p:cNvPr id="265" name="Google Shape;265;g7551e2f530_0_26"/>
          <p:cNvPicPr preferRelativeResize="0"/>
          <p:nvPr/>
        </p:nvPicPr>
        <p:blipFill>
          <a:blip r:embed="rId3">
            <a:alphaModFix/>
          </a:blip>
          <a:stretch>
            <a:fillRect/>
          </a:stretch>
        </p:blipFill>
        <p:spPr>
          <a:xfrm>
            <a:off x="1808600" y="2531900"/>
            <a:ext cx="8838701" cy="3060300"/>
          </a:xfrm>
          <a:prstGeom prst="rect">
            <a:avLst/>
          </a:prstGeom>
          <a:noFill/>
          <a:ln>
            <a:noFill/>
          </a:ln>
        </p:spPr>
      </p:pic>
      <p:pic>
        <p:nvPicPr>
          <p:cNvPr id="266" name="Google Shape;266;g7551e2f530_0_26"/>
          <p:cNvPicPr preferRelativeResize="0"/>
          <p:nvPr/>
        </p:nvPicPr>
        <p:blipFill>
          <a:blip r:embed="rId4">
            <a:alphaModFix/>
          </a:blip>
          <a:stretch>
            <a:fillRect/>
          </a:stretch>
        </p:blipFill>
        <p:spPr>
          <a:xfrm>
            <a:off x="6416925" y="5872200"/>
            <a:ext cx="5448300" cy="314325"/>
          </a:xfrm>
          <a:prstGeom prst="rect">
            <a:avLst/>
          </a:prstGeom>
          <a:noFill/>
          <a:ln>
            <a:noFill/>
          </a:ln>
        </p:spPr>
      </p:pic>
      <p:sp>
        <p:nvSpPr>
          <p:cNvPr id="267" name="Google Shape;267;g7551e2f530_0_26"/>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Cluster-wise Relative Importance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743bceec40_0_15"/>
          <p:cNvSpPr txBox="1">
            <a:spLocks noGrp="1"/>
          </p:cNvSpPr>
          <p:nvPr>
            <p:ph type="title"/>
          </p:nvPr>
        </p:nvSpPr>
        <p:spPr>
          <a:xfrm>
            <a:off x="643466" y="786383"/>
            <a:ext cx="3517500" cy="209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3600"/>
              <a:buFont typeface="Twentieth Century"/>
              <a:buNone/>
            </a:pPr>
            <a:r>
              <a:rPr lang="en-US" sz="5400"/>
              <a:t>Willingness to Pay (WTP)</a:t>
            </a:r>
            <a:endParaRPr sz="5400"/>
          </a:p>
        </p:txBody>
      </p:sp>
      <p:pic>
        <p:nvPicPr>
          <p:cNvPr id="273" name="Google Shape;273;g743bceec40_0_15"/>
          <p:cNvPicPr preferRelativeResize="0"/>
          <p:nvPr/>
        </p:nvPicPr>
        <p:blipFill>
          <a:blip r:embed="rId3">
            <a:alphaModFix/>
          </a:blip>
          <a:stretch>
            <a:fillRect/>
          </a:stretch>
        </p:blipFill>
        <p:spPr>
          <a:xfrm>
            <a:off x="6625391" y="1537175"/>
            <a:ext cx="3600450" cy="3562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7551e2f530_0_70"/>
          <p:cNvPicPr preferRelativeResize="0"/>
          <p:nvPr/>
        </p:nvPicPr>
        <p:blipFill>
          <a:blip r:embed="rId3">
            <a:alphaModFix/>
          </a:blip>
          <a:stretch>
            <a:fillRect/>
          </a:stretch>
        </p:blipFill>
        <p:spPr>
          <a:xfrm>
            <a:off x="152400" y="1432676"/>
            <a:ext cx="11887200" cy="926601"/>
          </a:xfrm>
          <a:prstGeom prst="rect">
            <a:avLst/>
          </a:prstGeom>
          <a:noFill/>
          <a:ln>
            <a:noFill/>
          </a:ln>
        </p:spPr>
      </p:pic>
      <p:pic>
        <p:nvPicPr>
          <p:cNvPr id="279" name="Google Shape;279;g7551e2f530_0_70"/>
          <p:cNvPicPr preferRelativeResize="0"/>
          <p:nvPr/>
        </p:nvPicPr>
        <p:blipFill>
          <a:blip r:embed="rId4">
            <a:alphaModFix/>
          </a:blip>
          <a:stretch>
            <a:fillRect/>
          </a:stretch>
        </p:blipFill>
        <p:spPr>
          <a:xfrm>
            <a:off x="5250850" y="2474675"/>
            <a:ext cx="5731276" cy="3225300"/>
          </a:xfrm>
          <a:prstGeom prst="rect">
            <a:avLst/>
          </a:prstGeom>
          <a:noFill/>
          <a:ln>
            <a:noFill/>
          </a:ln>
        </p:spPr>
      </p:pic>
      <p:pic>
        <p:nvPicPr>
          <p:cNvPr id="280" name="Google Shape;280;g7551e2f530_0_70"/>
          <p:cNvPicPr preferRelativeResize="0"/>
          <p:nvPr/>
        </p:nvPicPr>
        <p:blipFill>
          <a:blip r:embed="rId5">
            <a:alphaModFix/>
          </a:blip>
          <a:stretch>
            <a:fillRect/>
          </a:stretch>
        </p:blipFill>
        <p:spPr>
          <a:xfrm>
            <a:off x="1009650" y="2722950"/>
            <a:ext cx="3855402" cy="1049400"/>
          </a:xfrm>
          <a:prstGeom prst="rect">
            <a:avLst/>
          </a:prstGeom>
          <a:noFill/>
          <a:ln>
            <a:noFill/>
          </a:ln>
        </p:spPr>
      </p:pic>
      <p:sp>
        <p:nvSpPr>
          <p:cNvPr id="281" name="Google Shape;281;g7551e2f530_0_70"/>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Willingness To Pay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7551e2f530_0_41"/>
          <p:cNvPicPr preferRelativeResize="0"/>
          <p:nvPr/>
        </p:nvPicPr>
        <p:blipFill>
          <a:blip r:embed="rId3">
            <a:alphaModFix/>
          </a:blip>
          <a:stretch>
            <a:fillRect/>
          </a:stretch>
        </p:blipFill>
        <p:spPr>
          <a:xfrm>
            <a:off x="2046769" y="2595925"/>
            <a:ext cx="1999701" cy="803775"/>
          </a:xfrm>
          <a:prstGeom prst="rect">
            <a:avLst/>
          </a:prstGeom>
          <a:noFill/>
          <a:ln>
            <a:noFill/>
          </a:ln>
        </p:spPr>
      </p:pic>
      <p:pic>
        <p:nvPicPr>
          <p:cNvPr id="287" name="Google Shape;287;g7551e2f530_0_41"/>
          <p:cNvPicPr preferRelativeResize="0"/>
          <p:nvPr/>
        </p:nvPicPr>
        <p:blipFill>
          <a:blip r:embed="rId4">
            <a:alphaModFix/>
          </a:blip>
          <a:stretch>
            <a:fillRect/>
          </a:stretch>
        </p:blipFill>
        <p:spPr>
          <a:xfrm>
            <a:off x="2203600" y="5327702"/>
            <a:ext cx="1686039" cy="803775"/>
          </a:xfrm>
          <a:prstGeom prst="rect">
            <a:avLst/>
          </a:prstGeom>
          <a:noFill/>
          <a:ln>
            <a:noFill/>
          </a:ln>
        </p:spPr>
      </p:pic>
      <p:sp>
        <p:nvSpPr>
          <p:cNvPr id="288" name="Google Shape;288;g7551e2f530_0_41"/>
          <p:cNvSpPr/>
          <p:nvPr/>
        </p:nvSpPr>
        <p:spPr>
          <a:xfrm>
            <a:off x="2630525" y="3618050"/>
            <a:ext cx="832200" cy="1373700"/>
          </a:xfrm>
          <a:prstGeom prst="downArrow">
            <a:avLst>
              <a:gd name="adj1" fmla="val 50000"/>
              <a:gd name="adj2" fmla="val 50000"/>
            </a:avLst>
          </a:prstGeom>
          <a:solidFill>
            <a:srgbClr val="D9D9D9"/>
          </a:solidFill>
          <a:ln>
            <a:noFill/>
          </a:ln>
          <a:effectLst>
            <a:outerShdw blurRad="228600" dist="104775" dir="1680000" algn="bl" rotWithShape="0">
              <a:srgbClr val="999999"/>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89" name="Google Shape;289;g7551e2f530_0_41"/>
          <p:cNvPicPr preferRelativeResize="0"/>
          <p:nvPr/>
        </p:nvPicPr>
        <p:blipFill>
          <a:blip r:embed="rId5">
            <a:alphaModFix/>
          </a:blip>
          <a:stretch>
            <a:fillRect/>
          </a:stretch>
        </p:blipFill>
        <p:spPr>
          <a:xfrm>
            <a:off x="5229575" y="2347075"/>
            <a:ext cx="4706577" cy="3935325"/>
          </a:xfrm>
          <a:prstGeom prst="rect">
            <a:avLst/>
          </a:prstGeom>
          <a:noFill/>
          <a:ln>
            <a:noFill/>
          </a:ln>
        </p:spPr>
      </p:pic>
      <p:sp>
        <p:nvSpPr>
          <p:cNvPr id="290" name="Google Shape;290;g7551e2f530_0_41"/>
          <p:cNvSpPr txBox="1">
            <a:spLocks noGrp="1"/>
          </p:cNvSpPr>
          <p:nvPr>
            <p:ph type="title"/>
          </p:nvPr>
        </p:nvSpPr>
        <p:spPr>
          <a:xfrm>
            <a:off x="1097275" y="1450075"/>
            <a:ext cx="10058400" cy="744600"/>
          </a:xfrm>
          <a:prstGeom prst="rect">
            <a:avLst/>
          </a:prstGeom>
          <a:solidFill>
            <a:srgbClr val="D0E0E3"/>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5400"/>
              <a:buFont typeface="Twentieth Century"/>
              <a:buNone/>
            </a:pPr>
            <a:r>
              <a:rPr lang="en-US" sz="2400" b="1" i="1"/>
              <a:t>All consumers are willing to pay more for Chevrolet relative to Ford; Cluster 4 has the highest WTP </a:t>
            </a:r>
            <a:endParaRPr sz="2400" b="1" i="1"/>
          </a:p>
        </p:txBody>
      </p:sp>
      <p:sp>
        <p:nvSpPr>
          <p:cNvPr id="291" name="Google Shape;291;g7551e2f530_0_41"/>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Willingness To Pay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7551e2f530_0_59"/>
          <p:cNvSpPr/>
          <p:nvPr/>
        </p:nvSpPr>
        <p:spPr>
          <a:xfrm>
            <a:off x="2401925" y="3541850"/>
            <a:ext cx="832200" cy="1373700"/>
          </a:xfrm>
          <a:prstGeom prst="downArrow">
            <a:avLst>
              <a:gd name="adj1" fmla="val 50000"/>
              <a:gd name="adj2" fmla="val 50000"/>
            </a:avLst>
          </a:prstGeom>
          <a:solidFill>
            <a:srgbClr val="D9D9D9"/>
          </a:solidFill>
          <a:ln>
            <a:noFill/>
          </a:ln>
          <a:effectLst>
            <a:outerShdw blurRad="228600" dist="104775" dir="1680000" algn="bl" rotWithShape="0">
              <a:srgbClr val="999999"/>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97" name="Google Shape;297;g7551e2f530_0_59"/>
          <p:cNvPicPr preferRelativeResize="0"/>
          <p:nvPr/>
        </p:nvPicPr>
        <p:blipFill>
          <a:blip r:embed="rId3">
            <a:alphaModFix/>
          </a:blip>
          <a:stretch>
            <a:fillRect/>
          </a:stretch>
        </p:blipFill>
        <p:spPr>
          <a:xfrm>
            <a:off x="4884675" y="2323950"/>
            <a:ext cx="6352465" cy="3796225"/>
          </a:xfrm>
          <a:prstGeom prst="rect">
            <a:avLst/>
          </a:prstGeom>
          <a:noFill/>
          <a:ln>
            <a:noFill/>
          </a:ln>
        </p:spPr>
      </p:pic>
      <p:pic>
        <p:nvPicPr>
          <p:cNvPr id="298" name="Google Shape;298;g7551e2f530_0_59"/>
          <p:cNvPicPr preferRelativeResize="0"/>
          <p:nvPr/>
        </p:nvPicPr>
        <p:blipFill>
          <a:blip r:embed="rId4">
            <a:alphaModFix/>
          </a:blip>
          <a:stretch>
            <a:fillRect/>
          </a:stretch>
        </p:blipFill>
        <p:spPr>
          <a:xfrm>
            <a:off x="2142575" y="2400150"/>
            <a:ext cx="1350900" cy="805750"/>
          </a:xfrm>
          <a:prstGeom prst="rect">
            <a:avLst/>
          </a:prstGeom>
          <a:noFill/>
          <a:ln>
            <a:noFill/>
          </a:ln>
        </p:spPr>
      </p:pic>
      <p:pic>
        <p:nvPicPr>
          <p:cNvPr id="299" name="Google Shape;299;g7551e2f530_0_59"/>
          <p:cNvPicPr preferRelativeResize="0"/>
          <p:nvPr/>
        </p:nvPicPr>
        <p:blipFill>
          <a:blip r:embed="rId5">
            <a:alphaModFix/>
          </a:blip>
          <a:stretch>
            <a:fillRect/>
          </a:stretch>
        </p:blipFill>
        <p:spPr>
          <a:xfrm>
            <a:off x="2102650" y="5099100"/>
            <a:ext cx="1430753" cy="1049400"/>
          </a:xfrm>
          <a:prstGeom prst="rect">
            <a:avLst/>
          </a:prstGeom>
          <a:noFill/>
          <a:ln>
            <a:noFill/>
          </a:ln>
        </p:spPr>
      </p:pic>
      <p:sp>
        <p:nvSpPr>
          <p:cNvPr id="300" name="Google Shape;300;g7551e2f530_0_59"/>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Willingness To Pay </a:t>
            </a:r>
            <a:endParaRPr/>
          </a:p>
        </p:txBody>
      </p:sp>
      <p:sp>
        <p:nvSpPr>
          <p:cNvPr id="301" name="Google Shape;301;g7551e2f530_0_59"/>
          <p:cNvSpPr txBox="1">
            <a:spLocks noGrp="1"/>
          </p:cNvSpPr>
          <p:nvPr>
            <p:ph type="title"/>
          </p:nvPr>
        </p:nvSpPr>
        <p:spPr>
          <a:xfrm>
            <a:off x="1097275" y="1450075"/>
            <a:ext cx="10058400" cy="744600"/>
          </a:xfrm>
          <a:prstGeom prst="rect">
            <a:avLst/>
          </a:prstGeom>
          <a:solidFill>
            <a:srgbClr val="D0E0E3"/>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5400"/>
              <a:buFont typeface="Twentieth Century"/>
              <a:buNone/>
            </a:pPr>
            <a:r>
              <a:rPr lang="en-US" sz="2400" b="1" i="1"/>
              <a:t>All consumers are willing to pay more for the JBL audio speakers relative to AM/FM Radio; Cluster 4 is willing to pay the highest for JBL audio speakers</a:t>
            </a:r>
            <a:endParaRPr sz="2400" b="1"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title"/>
          </p:nvPr>
        </p:nvSpPr>
        <p:spPr>
          <a:xfrm>
            <a:off x="4566901" y="1917300"/>
            <a:ext cx="3321600" cy="743700"/>
          </a:xfrm>
          <a:prstGeom prst="rect">
            <a:avLst/>
          </a:prstGeom>
          <a:noFill/>
          <a:ln>
            <a:noFill/>
          </a:ln>
        </p:spPr>
        <p:txBody>
          <a:bodyPr spcFirstLastPara="1" wrap="square" lIns="91425" tIns="0" rIns="91425" bIns="0" anchor="b" anchorCtr="0">
            <a:noAutofit/>
          </a:bodyPr>
          <a:lstStyle/>
          <a:p>
            <a:pPr marL="0" lvl="0" indent="0" algn="l" rtl="0">
              <a:lnSpc>
                <a:spcPct val="80000"/>
              </a:lnSpc>
              <a:spcBef>
                <a:spcPts val="0"/>
              </a:spcBef>
              <a:spcAft>
                <a:spcPts val="0"/>
              </a:spcAft>
              <a:buClr>
                <a:srgbClr val="FFFFFF"/>
              </a:buClr>
              <a:buSzPts val="3600"/>
              <a:buFont typeface="Twentieth Century"/>
              <a:buNone/>
            </a:pPr>
            <a:r>
              <a:rPr lang="en-US" b="1">
                <a:solidFill>
                  <a:srgbClr val="000000"/>
                </a:solidFill>
              </a:rPr>
              <a:t>Thank You!</a:t>
            </a:r>
            <a:endParaRPr b="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sp>
        <p:nvSpPr>
          <p:cNvPr id="132" name="Google Shape;132;g743bceec40_0_0"/>
          <p:cNvSpPr/>
          <p:nvPr/>
        </p:nvSpPr>
        <p:spPr>
          <a:xfrm>
            <a:off x="3175" y="0"/>
            <a:ext cx="12189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33" name="Google Shape;133;g743bceec40_0_0"/>
          <p:cNvSpPr txBox="1">
            <a:spLocks noGrp="1"/>
          </p:cNvSpPr>
          <p:nvPr>
            <p:ph type="title"/>
          </p:nvPr>
        </p:nvSpPr>
        <p:spPr>
          <a:xfrm>
            <a:off x="506275" y="643475"/>
            <a:ext cx="3214200" cy="54705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FEFEFE"/>
              </a:buClr>
              <a:buSzPts val="3600"/>
              <a:buFont typeface="Twentieth Century"/>
              <a:buNone/>
            </a:pPr>
            <a:r>
              <a:rPr lang="en-US" sz="3600"/>
              <a:t>Hierarchical Multinomial Logit with Mixture - of - Normals Heterogeneity </a:t>
            </a:r>
            <a:br>
              <a:rPr lang="en-US" sz="3600"/>
            </a:br>
            <a:endParaRPr sz="3600"/>
          </a:p>
        </p:txBody>
      </p:sp>
      <p:cxnSp>
        <p:nvCxnSpPr>
          <p:cNvPr id="134" name="Google Shape;134;g743bceec40_0_0"/>
          <p:cNvCxnSpPr/>
          <p:nvPr/>
        </p:nvCxnSpPr>
        <p:spPr>
          <a:xfrm flipH="1">
            <a:off x="4041950" y="1330925"/>
            <a:ext cx="24000" cy="4105200"/>
          </a:xfrm>
          <a:prstGeom prst="straightConnector1">
            <a:avLst/>
          </a:prstGeom>
          <a:noFill/>
          <a:ln w="19050" cap="flat" cmpd="sng">
            <a:solidFill>
              <a:schemeClr val="lt1"/>
            </a:solidFill>
            <a:prstDash val="solid"/>
            <a:miter lim="800000"/>
            <a:headEnd type="none" w="sm" len="sm"/>
            <a:tailEnd type="none" w="sm" len="sm"/>
          </a:ln>
        </p:spPr>
      </p:cxnSp>
      <p:sp>
        <p:nvSpPr>
          <p:cNvPr id="135" name="Google Shape;135;g743bceec40_0_0"/>
          <p:cNvSpPr txBox="1">
            <a:spLocks noGrp="1"/>
          </p:cNvSpPr>
          <p:nvPr>
            <p:ph type="body" idx="1"/>
          </p:nvPr>
        </p:nvSpPr>
        <p:spPr>
          <a:xfrm>
            <a:off x="4428575" y="859325"/>
            <a:ext cx="6818400" cy="5102100"/>
          </a:xfrm>
          <a:prstGeom prst="rect">
            <a:avLst/>
          </a:prstGeom>
          <a:noFill/>
          <a:ln>
            <a:noFill/>
          </a:ln>
        </p:spPr>
        <p:txBody>
          <a:bodyPr spcFirstLastPara="1" wrap="square" lIns="0" tIns="45700" rIns="0" bIns="45700" anchor="ctr" anchorCtr="0">
            <a:noAutofit/>
          </a:bodyPr>
          <a:lstStyle/>
          <a:p>
            <a:pPr marL="0" lvl="0" indent="0" algn="l" rtl="0">
              <a:lnSpc>
                <a:spcPct val="110000"/>
              </a:lnSpc>
              <a:spcBef>
                <a:spcPts val="0"/>
              </a:spcBef>
              <a:spcAft>
                <a:spcPts val="0"/>
              </a:spcAft>
              <a:buSzPts val="2300"/>
              <a:buNone/>
            </a:pPr>
            <a:r>
              <a:rPr lang="en-US" sz="2800" b="1"/>
              <a:t>2 levels of hierarchical bayes:</a:t>
            </a:r>
            <a:endParaRPr sz="2800" b="1"/>
          </a:p>
          <a:p>
            <a:pPr marL="0" lvl="0" indent="0" algn="l" rtl="0">
              <a:lnSpc>
                <a:spcPct val="110000"/>
              </a:lnSpc>
              <a:spcBef>
                <a:spcPts val="0"/>
              </a:spcBef>
              <a:spcAft>
                <a:spcPts val="0"/>
              </a:spcAft>
              <a:buSzPts val="2300"/>
              <a:buNone/>
            </a:pPr>
            <a:endParaRPr/>
          </a:p>
          <a:p>
            <a:pPr marL="457200" lvl="0" indent="-342900" algn="l" rtl="0">
              <a:lnSpc>
                <a:spcPct val="110000"/>
              </a:lnSpc>
              <a:spcBef>
                <a:spcPts val="0"/>
              </a:spcBef>
              <a:spcAft>
                <a:spcPts val="0"/>
              </a:spcAft>
              <a:buSzPts val="1800"/>
              <a:buChar char="●"/>
            </a:pPr>
            <a:r>
              <a:rPr lang="en-US"/>
              <a:t>Higher level: Individuals’ parameters (betas or part worths) are described by a multivariate normal distribution.</a:t>
            </a:r>
            <a:endParaRPr/>
          </a:p>
          <a:p>
            <a:pPr marL="457200" lvl="0" indent="0" algn="l" rtl="0">
              <a:lnSpc>
                <a:spcPct val="110000"/>
              </a:lnSpc>
              <a:spcBef>
                <a:spcPts val="0"/>
              </a:spcBef>
              <a:spcAft>
                <a:spcPts val="0"/>
              </a:spcAft>
              <a:buNone/>
            </a:pPr>
            <a:endParaRPr/>
          </a:p>
          <a:p>
            <a:pPr marL="457200" lvl="0" indent="-342900" algn="l" rtl="0">
              <a:lnSpc>
                <a:spcPct val="110000"/>
              </a:lnSpc>
              <a:spcBef>
                <a:spcPts val="1400"/>
              </a:spcBef>
              <a:spcAft>
                <a:spcPts val="0"/>
              </a:spcAft>
              <a:buSzPts val="1800"/>
              <a:buChar char="●"/>
            </a:pPr>
            <a:r>
              <a:rPr lang="en-US"/>
              <a:t>Lower level: Given an individual’s betas, his/her probabilities of achieving some outcome (choosing products, or rating brands in a certain way) is governed by a particular model, such as multinomial logit or linear regression.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Google Shape;140;g78e85cb1d7_0_10"/>
          <p:cNvSpPr/>
          <p:nvPr/>
        </p:nvSpPr>
        <p:spPr>
          <a:xfrm>
            <a:off x="3175" y="0"/>
            <a:ext cx="12189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41" name="Google Shape;141;g78e85cb1d7_0_10"/>
          <p:cNvSpPr txBox="1">
            <a:spLocks noGrp="1"/>
          </p:cNvSpPr>
          <p:nvPr>
            <p:ph type="title"/>
          </p:nvPr>
        </p:nvSpPr>
        <p:spPr>
          <a:xfrm>
            <a:off x="506275" y="643475"/>
            <a:ext cx="3214200" cy="54705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FEFEFE"/>
              </a:buClr>
              <a:buSzPts val="3600"/>
              <a:buFont typeface="Twentieth Century"/>
              <a:buNone/>
            </a:pPr>
            <a:r>
              <a:rPr lang="en-US" sz="3600"/>
              <a:t>Hierarchical Multinomial Logit with Mixture - of - Normals Heterogeneity </a:t>
            </a:r>
            <a:br>
              <a:rPr lang="en-US" sz="3600"/>
            </a:br>
            <a:endParaRPr sz="3600"/>
          </a:p>
        </p:txBody>
      </p:sp>
      <p:cxnSp>
        <p:nvCxnSpPr>
          <p:cNvPr id="142" name="Google Shape;142;g78e85cb1d7_0_10"/>
          <p:cNvCxnSpPr/>
          <p:nvPr/>
        </p:nvCxnSpPr>
        <p:spPr>
          <a:xfrm flipH="1">
            <a:off x="4041950" y="1330925"/>
            <a:ext cx="24000" cy="4105200"/>
          </a:xfrm>
          <a:prstGeom prst="straightConnector1">
            <a:avLst/>
          </a:prstGeom>
          <a:noFill/>
          <a:ln w="19050" cap="flat" cmpd="sng">
            <a:solidFill>
              <a:schemeClr val="lt1"/>
            </a:solidFill>
            <a:prstDash val="solid"/>
            <a:miter lim="800000"/>
            <a:headEnd type="none" w="sm" len="sm"/>
            <a:tailEnd type="none" w="sm" len="sm"/>
          </a:ln>
        </p:spPr>
      </p:cxnSp>
      <p:sp>
        <p:nvSpPr>
          <p:cNvPr id="143" name="Google Shape;143;g78e85cb1d7_0_10"/>
          <p:cNvSpPr txBox="1">
            <a:spLocks noGrp="1"/>
          </p:cNvSpPr>
          <p:nvPr>
            <p:ph type="body" idx="1"/>
          </p:nvPr>
        </p:nvSpPr>
        <p:spPr>
          <a:xfrm>
            <a:off x="4428575" y="1330925"/>
            <a:ext cx="6818400" cy="4105200"/>
          </a:xfrm>
          <a:prstGeom prst="rect">
            <a:avLst/>
          </a:prstGeom>
          <a:noFill/>
          <a:ln>
            <a:noFill/>
          </a:ln>
        </p:spPr>
        <p:txBody>
          <a:bodyPr spcFirstLastPara="1" wrap="square" lIns="0" tIns="45700" rIns="0" bIns="45700" anchor="ctr" anchorCtr="0">
            <a:noAutofit/>
          </a:bodyPr>
          <a:lstStyle/>
          <a:p>
            <a:pPr marL="0" lvl="0" indent="0" algn="l" rtl="0">
              <a:lnSpc>
                <a:spcPct val="110000"/>
              </a:lnSpc>
              <a:spcBef>
                <a:spcPts val="0"/>
              </a:spcBef>
              <a:spcAft>
                <a:spcPts val="0"/>
              </a:spcAft>
              <a:buSzPts val="2300"/>
              <a:buNone/>
            </a:pPr>
            <a:r>
              <a:rPr lang="en-US" sz="2800" b="1"/>
              <a:t>Benefits of hierarchical bayes:</a:t>
            </a:r>
            <a:endParaRPr sz="2800" b="1"/>
          </a:p>
          <a:p>
            <a:pPr marL="0" lvl="0" indent="0" algn="l" rtl="0">
              <a:lnSpc>
                <a:spcPct val="110000"/>
              </a:lnSpc>
              <a:spcBef>
                <a:spcPts val="0"/>
              </a:spcBef>
              <a:spcAft>
                <a:spcPts val="0"/>
              </a:spcAft>
              <a:buSzPts val="2300"/>
              <a:buNone/>
            </a:pPr>
            <a:endParaRPr/>
          </a:p>
          <a:p>
            <a:pPr marL="457200" marR="0" lvl="0" indent="-342900" algn="l" rtl="0">
              <a:lnSpc>
                <a:spcPct val="110000"/>
              </a:lnSpc>
              <a:spcBef>
                <a:spcPts val="0"/>
              </a:spcBef>
              <a:spcAft>
                <a:spcPts val="0"/>
              </a:spcAft>
              <a:buSzPts val="1800"/>
              <a:buChar char="●"/>
            </a:pPr>
            <a:r>
              <a:rPr lang="en-US"/>
              <a:t>HB permits estimation of individual-level models - more accurate targeting of individuals.</a:t>
            </a:r>
            <a:endParaRPr/>
          </a:p>
          <a:p>
            <a:pPr marL="0" marR="0" lvl="0" indent="0" algn="l" rtl="0">
              <a:lnSpc>
                <a:spcPct val="110000"/>
              </a:lnSpc>
              <a:spcBef>
                <a:spcPts val="0"/>
              </a:spcBef>
              <a:spcAft>
                <a:spcPts val="0"/>
              </a:spcAft>
              <a:buNone/>
            </a:pPr>
            <a:endParaRPr/>
          </a:p>
          <a:p>
            <a:pPr marL="457200" marR="0" lvl="0" indent="-342900" algn="l" rtl="0">
              <a:lnSpc>
                <a:spcPct val="110000"/>
              </a:lnSpc>
              <a:spcBef>
                <a:spcPts val="0"/>
              </a:spcBef>
              <a:spcAft>
                <a:spcPts val="0"/>
              </a:spcAft>
              <a:buSzPts val="1800"/>
              <a:buChar char="●"/>
            </a:pPr>
            <a:r>
              <a:rPr lang="en-US"/>
              <a:t>Leads to more stable, accurate models whether viewed in terms of individual- or aggregate-level performance.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78e85cb1d7_0_5"/>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A look at the data set</a:t>
            </a:r>
            <a:endParaRPr/>
          </a:p>
        </p:txBody>
      </p:sp>
      <p:sp>
        <p:nvSpPr>
          <p:cNvPr id="149" name="Google Shape;149;g78e85cb1d7_0_5"/>
          <p:cNvSpPr txBox="1">
            <a:spLocks noGrp="1"/>
          </p:cNvSpPr>
          <p:nvPr>
            <p:ph type="body" idx="1"/>
          </p:nvPr>
        </p:nvSpPr>
        <p:spPr>
          <a:xfrm>
            <a:off x="1066805" y="1396676"/>
            <a:ext cx="10058400" cy="3760800"/>
          </a:xfrm>
          <a:prstGeom prst="rect">
            <a:avLst/>
          </a:prstGeom>
          <a:noFill/>
          <a:ln>
            <a:noFill/>
          </a:ln>
        </p:spPr>
        <p:txBody>
          <a:bodyPr spcFirstLastPara="1" wrap="square" lIns="0" tIns="45700" rIns="0" bIns="45700" anchor="t" anchorCtr="0">
            <a:noAutofit/>
          </a:bodyPr>
          <a:lstStyle/>
          <a:p>
            <a:pPr marL="91440" lvl="0" indent="0" algn="l" rtl="0">
              <a:lnSpc>
                <a:spcPct val="110000"/>
              </a:lnSpc>
              <a:spcBef>
                <a:spcPts val="0"/>
              </a:spcBef>
              <a:spcAft>
                <a:spcPts val="0"/>
              </a:spcAft>
              <a:buSzPts val="2300"/>
              <a:buNone/>
            </a:pPr>
            <a:r>
              <a:rPr lang="en-US"/>
              <a:t>Survey had 12 tasks with 7 choices</a:t>
            </a:r>
            <a:endParaRPr/>
          </a:p>
        </p:txBody>
      </p:sp>
      <p:pic>
        <p:nvPicPr>
          <p:cNvPr id="150" name="Google Shape;150;g78e85cb1d7_0_5"/>
          <p:cNvPicPr preferRelativeResize="0"/>
          <p:nvPr/>
        </p:nvPicPr>
        <p:blipFill>
          <a:blip r:embed="rId3">
            <a:alphaModFix/>
          </a:blip>
          <a:stretch>
            <a:fillRect/>
          </a:stretch>
        </p:blipFill>
        <p:spPr>
          <a:xfrm>
            <a:off x="5002053" y="1840725"/>
            <a:ext cx="6706000" cy="4439350"/>
          </a:xfrm>
          <a:prstGeom prst="rect">
            <a:avLst/>
          </a:prstGeom>
          <a:noFill/>
          <a:ln>
            <a:noFill/>
          </a:ln>
        </p:spPr>
      </p:pic>
      <p:pic>
        <p:nvPicPr>
          <p:cNvPr id="151" name="Google Shape;151;g78e85cb1d7_0_5"/>
          <p:cNvPicPr preferRelativeResize="0"/>
          <p:nvPr/>
        </p:nvPicPr>
        <p:blipFill rotWithShape="1">
          <a:blip r:embed="rId4">
            <a:alphaModFix/>
          </a:blip>
          <a:srcRect l="-7549" r="7550"/>
          <a:stretch/>
        </p:blipFill>
        <p:spPr>
          <a:xfrm>
            <a:off x="505600" y="1939550"/>
            <a:ext cx="4085421" cy="418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78d7275751_0_167"/>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62626"/>
              </a:buClr>
              <a:buSzPts val="8000"/>
              <a:buFont typeface="Twentieth Century"/>
              <a:buNone/>
            </a:pPr>
            <a:r>
              <a:rPr lang="en-US"/>
              <a:t>Data Preparation</a:t>
            </a:r>
            <a:endParaRPr/>
          </a:p>
        </p:txBody>
      </p:sp>
      <p:sp>
        <p:nvSpPr>
          <p:cNvPr id="157" name="Google Shape;157;g78d7275751_0_16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4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8d7275751_0_6"/>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Data Preparation</a:t>
            </a:r>
            <a:endParaRPr/>
          </a:p>
        </p:txBody>
      </p:sp>
      <p:sp>
        <p:nvSpPr>
          <p:cNvPr id="163" name="Google Shape;163;g78d7275751_0_6"/>
          <p:cNvSpPr txBox="1">
            <a:spLocks noGrp="1"/>
          </p:cNvSpPr>
          <p:nvPr>
            <p:ph type="body" idx="1"/>
          </p:nvPr>
        </p:nvSpPr>
        <p:spPr>
          <a:xfrm>
            <a:off x="1097280" y="2108201"/>
            <a:ext cx="10058400" cy="3760800"/>
          </a:xfrm>
          <a:prstGeom prst="rect">
            <a:avLst/>
          </a:prstGeom>
          <a:noFill/>
          <a:ln>
            <a:noFill/>
          </a:ln>
        </p:spPr>
        <p:txBody>
          <a:bodyPr spcFirstLastPara="1" wrap="square" lIns="0" tIns="45700" rIns="0" bIns="45700" anchor="t" anchorCtr="0">
            <a:noAutofit/>
          </a:bodyPr>
          <a:lstStyle/>
          <a:p>
            <a:pPr marL="0" lvl="0" indent="0" algn="l" rtl="0">
              <a:lnSpc>
                <a:spcPct val="110000"/>
              </a:lnSpc>
              <a:spcBef>
                <a:spcPts val="0"/>
              </a:spcBef>
              <a:spcAft>
                <a:spcPts val="0"/>
              </a:spcAft>
              <a:buSzPts val="2300"/>
              <a:buNone/>
            </a:pPr>
            <a:r>
              <a:rPr lang="en-US" sz="3600"/>
              <a:t>dat ← list[ 1, 2, 3,........................................., 224]</a:t>
            </a:r>
            <a:endParaRPr sz="3600"/>
          </a:p>
        </p:txBody>
      </p:sp>
      <p:sp>
        <p:nvSpPr>
          <p:cNvPr id="164" name="Google Shape;164;g78d7275751_0_6"/>
          <p:cNvSpPr txBox="1"/>
          <p:nvPr/>
        </p:nvSpPr>
        <p:spPr>
          <a:xfrm>
            <a:off x="3360875" y="3006050"/>
            <a:ext cx="57225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Twentieth Century"/>
                <a:ea typeface="Twentieth Century"/>
                <a:cs typeface="Twentieth Century"/>
                <a:sym typeface="Twentieth Century"/>
              </a:rPr>
              <a:t>$y = [2,3,1,6,3,3,7] </a:t>
            </a:r>
            <a:r>
              <a:rPr lang="en-US" sz="2400" i="1">
                <a:solidFill>
                  <a:schemeClr val="accent1"/>
                </a:solidFill>
                <a:latin typeface="Twentieth Century"/>
                <a:ea typeface="Twentieth Century"/>
                <a:cs typeface="Twentieth Century"/>
                <a:sym typeface="Twentieth Century"/>
              </a:rPr>
              <a:t>#choice matrix</a:t>
            </a:r>
            <a:endParaRPr sz="2400" i="1">
              <a:solidFill>
                <a:schemeClr val="accent1"/>
              </a:solidFill>
              <a:latin typeface="Twentieth Century"/>
              <a:ea typeface="Twentieth Century"/>
              <a:cs typeface="Twentieth Century"/>
              <a:sym typeface="Twentieth Century"/>
            </a:endParaRPr>
          </a:p>
        </p:txBody>
      </p:sp>
      <p:sp>
        <p:nvSpPr>
          <p:cNvPr id="165" name="Google Shape;165;g78d7275751_0_6"/>
          <p:cNvSpPr txBox="1"/>
          <p:nvPr/>
        </p:nvSpPr>
        <p:spPr>
          <a:xfrm>
            <a:off x="3360875" y="3811400"/>
            <a:ext cx="87201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Twentieth Century"/>
                <a:ea typeface="Twentieth Century"/>
                <a:cs typeface="Twentieth Century"/>
                <a:sym typeface="Twentieth Century"/>
              </a:rPr>
              <a:t>$X =												   </a:t>
            </a:r>
            <a:r>
              <a:rPr lang="en-US" sz="2400" i="1">
                <a:solidFill>
                  <a:schemeClr val="accent1"/>
                </a:solidFill>
                <a:latin typeface="Twentieth Century"/>
                <a:ea typeface="Twentieth Century"/>
                <a:cs typeface="Twentieth Century"/>
                <a:sym typeface="Twentieth Century"/>
              </a:rPr>
              <a:t>#covariate matrix</a:t>
            </a:r>
            <a:r>
              <a:rPr lang="en-US" sz="2400">
                <a:latin typeface="Twentieth Century"/>
                <a:ea typeface="Twentieth Century"/>
                <a:cs typeface="Twentieth Century"/>
                <a:sym typeface="Twentieth Century"/>
              </a:rPr>
              <a:t>	 </a:t>
            </a:r>
            <a:endParaRPr sz="2400">
              <a:latin typeface="Twentieth Century"/>
              <a:ea typeface="Twentieth Century"/>
              <a:cs typeface="Twentieth Century"/>
              <a:sym typeface="Twentieth Century"/>
            </a:endParaRPr>
          </a:p>
        </p:txBody>
      </p:sp>
      <p:pic>
        <p:nvPicPr>
          <p:cNvPr id="166" name="Google Shape;166;g78d7275751_0_6"/>
          <p:cNvPicPr preferRelativeResize="0"/>
          <p:nvPr/>
        </p:nvPicPr>
        <p:blipFill>
          <a:blip r:embed="rId3">
            <a:alphaModFix/>
          </a:blip>
          <a:stretch>
            <a:fillRect/>
          </a:stretch>
        </p:blipFill>
        <p:spPr>
          <a:xfrm>
            <a:off x="4151775" y="3977925"/>
            <a:ext cx="5372100" cy="2152650"/>
          </a:xfrm>
          <a:prstGeom prst="rect">
            <a:avLst/>
          </a:prstGeom>
          <a:noFill/>
          <a:ln>
            <a:noFill/>
          </a:ln>
        </p:spPr>
      </p:pic>
      <p:sp>
        <p:nvSpPr>
          <p:cNvPr id="167" name="Google Shape;167;g78d7275751_0_6"/>
          <p:cNvSpPr/>
          <p:nvPr/>
        </p:nvSpPr>
        <p:spPr>
          <a:xfrm>
            <a:off x="3027800" y="2218825"/>
            <a:ext cx="454200" cy="469200"/>
          </a:xfrm>
          <a:prstGeom prst="ellipse">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g78d7275751_0_6"/>
          <p:cNvCxnSpPr>
            <a:stCxn id="167" idx="4"/>
            <a:endCxn id="164" idx="1"/>
          </p:cNvCxnSpPr>
          <p:nvPr/>
        </p:nvCxnSpPr>
        <p:spPr>
          <a:xfrm rot="-5400000" flipH="1">
            <a:off x="2997350" y="2945575"/>
            <a:ext cx="621000" cy="105900"/>
          </a:xfrm>
          <a:prstGeom prst="bentConnector2">
            <a:avLst/>
          </a:prstGeom>
          <a:noFill/>
          <a:ln w="38100" cap="flat" cmpd="sng">
            <a:solidFill>
              <a:srgbClr val="9900FF"/>
            </a:solidFill>
            <a:prstDash val="solid"/>
            <a:round/>
            <a:headEnd type="none" w="med" len="med"/>
            <a:tailEnd type="none" w="med" len="med"/>
          </a:ln>
        </p:spPr>
      </p:cxnSp>
      <p:cxnSp>
        <p:nvCxnSpPr>
          <p:cNvPr id="169" name="Google Shape;169;g78d7275751_0_6"/>
          <p:cNvCxnSpPr>
            <a:stCxn id="167" idx="4"/>
            <a:endCxn id="165" idx="1"/>
          </p:cNvCxnSpPr>
          <p:nvPr/>
        </p:nvCxnSpPr>
        <p:spPr>
          <a:xfrm rot="-5400000" flipH="1">
            <a:off x="2628800" y="3314125"/>
            <a:ext cx="1358100" cy="105900"/>
          </a:xfrm>
          <a:prstGeom prst="bentConnector2">
            <a:avLst/>
          </a:prstGeom>
          <a:noFill/>
          <a:ln w="38100" cap="flat" cmpd="sng">
            <a:solidFill>
              <a:srgbClr val="9900FF"/>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78d7275751_0_145"/>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Data Preparation</a:t>
            </a:r>
            <a:endParaRPr/>
          </a:p>
        </p:txBody>
      </p:sp>
      <p:pic>
        <p:nvPicPr>
          <p:cNvPr id="175" name="Google Shape;175;g78d7275751_0_145"/>
          <p:cNvPicPr preferRelativeResize="0"/>
          <p:nvPr/>
        </p:nvPicPr>
        <p:blipFill>
          <a:blip r:embed="rId3">
            <a:alphaModFix/>
          </a:blip>
          <a:stretch>
            <a:fillRect/>
          </a:stretch>
        </p:blipFill>
        <p:spPr>
          <a:xfrm>
            <a:off x="152400" y="1966075"/>
            <a:ext cx="11922101" cy="3654050"/>
          </a:xfrm>
          <a:prstGeom prst="rect">
            <a:avLst/>
          </a:prstGeom>
          <a:noFill/>
          <a:ln>
            <a:noFill/>
          </a:ln>
        </p:spPr>
      </p:pic>
      <p:sp>
        <p:nvSpPr>
          <p:cNvPr id="176" name="Google Shape;176;g78d7275751_0_145"/>
          <p:cNvSpPr txBox="1"/>
          <p:nvPr/>
        </p:nvSpPr>
        <p:spPr>
          <a:xfrm>
            <a:off x="152400" y="1407425"/>
            <a:ext cx="87201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Twentieth Century"/>
                <a:ea typeface="Twentieth Century"/>
                <a:cs typeface="Twentieth Century"/>
                <a:sym typeface="Twentieth Century"/>
              </a:rPr>
              <a:t>$X- Covariate Matrix</a:t>
            </a:r>
            <a:endParaRPr sz="2400">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78d7275751_0_158"/>
          <p:cNvSpPr txBox="1">
            <a:spLocks noGrp="1"/>
          </p:cNvSpPr>
          <p:nvPr>
            <p:ph type="title"/>
          </p:nvPr>
        </p:nvSpPr>
        <p:spPr>
          <a:xfrm>
            <a:off x="1097275" y="230876"/>
            <a:ext cx="10058400" cy="1049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3F3F3F"/>
              </a:buClr>
              <a:buSzPts val="5400"/>
              <a:buFont typeface="Twentieth Century"/>
              <a:buNone/>
            </a:pPr>
            <a:r>
              <a:rPr lang="en-US"/>
              <a:t>Data Preparation</a:t>
            </a:r>
            <a:endParaRPr/>
          </a:p>
        </p:txBody>
      </p:sp>
      <p:sp>
        <p:nvSpPr>
          <p:cNvPr id="182" name="Google Shape;182;g78d7275751_0_158"/>
          <p:cNvSpPr txBox="1"/>
          <p:nvPr/>
        </p:nvSpPr>
        <p:spPr>
          <a:xfrm>
            <a:off x="152400" y="1407425"/>
            <a:ext cx="87201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Twentieth Century"/>
                <a:ea typeface="Twentieth Century"/>
                <a:cs typeface="Twentieth Century"/>
                <a:sym typeface="Twentieth Century"/>
              </a:rPr>
              <a:t>$y- Choice Matrix</a:t>
            </a:r>
            <a:endParaRPr sz="2400">
              <a:latin typeface="Twentieth Century"/>
              <a:ea typeface="Twentieth Century"/>
              <a:cs typeface="Twentieth Century"/>
              <a:sym typeface="Twentieth Century"/>
            </a:endParaRPr>
          </a:p>
        </p:txBody>
      </p:sp>
      <p:pic>
        <p:nvPicPr>
          <p:cNvPr id="183" name="Google Shape;183;g78d7275751_0_158"/>
          <p:cNvPicPr preferRelativeResize="0"/>
          <p:nvPr/>
        </p:nvPicPr>
        <p:blipFill>
          <a:blip r:embed="rId3">
            <a:alphaModFix/>
          </a:blip>
          <a:stretch>
            <a:fillRect/>
          </a:stretch>
        </p:blipFill>
        <p:spPr>
          <a:xfrm>
            <a:off x="803375" y="1889825"/>
            <a:ext cx="1631200" cy="4514000"/>
          </a:xfrm>
          <a:prstGeom prst="rect">
            <a:avLst/>
          </a:prstGeom>
          <a:noFill/>
          <a:ln>
            <a:noFill/>
          </a:ln>
        </p:spPr>
      </p:pic>
      <p:pic>
        <p:nvPicPr>
          <p:cNvPr id="184" name="Google Shape;184;g78d7275751_0_158"/>
          <p:cNvPicPr preferRelativeResize="0"/>
          <p:nvPr/>
        </p:nvPicPr>
        <p:blipFill>
          <a:blip r:embed="rId4">
            <a:alphaModFix/>
          </a:blip>
          <a:stretch>
            <a:fillRect/>
          </a:stretch>
        </p:blipFill>
        <p:spPr>
          <a:xfrm>
            <a:off x="2742775" y="1889825"/>
            <a:ext cx="9261118" cy="4514000"/>
          </a:xfrm>
          <a:prstGeom prst="rect">
            <a:avLst/>
          </a:prstGeom>
          <a:noFill/>
          <a:ln>
            <a:noFill/>
          </a:ln>
        </p:spPr>
      </p:pic>
    </p:spTree>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3624"/>
      </a:dk2>
      <a:lt2>
        <a:srgbClr val="E7E2E8"/>
      </a:lt2>
      <a:accent1>
        <a:srgbClr val="33B822"/>
      </a:accent1>
      <a:accent2>
        <a:srgbClr val="69B415"/>
      </a:accent2>
      <a:accent3>
        <a:srgbClr val="9FA61F"/>
      </a:accent3>
      <a:accent4>
        <a:srgbClr val="D38F19"/>
      </a:accent4>
      <a:accent5>
        <a:srgbClr val="E5542B"/>
      </a:accent5>
      <a:accent6>
        <a:srgbClr val="D3193E"/>
      </a:accent6>
      <a:hlink>
        <a:srgbClr val="BB6D3C"/>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VTI">
  <a:themeElements>
    <a:clrScheme name="">
      <a:dk1>
        <a:srgbClr val="000000"/>
      </a:dk1>
      <a:lt1>
        <a:srgbClr val="FFFFFF"/>
      </a:lt1>
      <a:dk2>
        <a:srgbClr val="413624"/>
      </a:dk2>
      <a:lt2>
        <a:srgbClr val="E7E2E8"/>
      </a:lt2>
      <a:accent1>
        <a:srgbClr val="33B822"/>
      </a:accent1>
      <a:accent2>
        <a:srgbClr val="69B415"/>
      </a:accent2>
      <a:accent3>
        <a:srgbClr val="9FA61F"/>
      </a:accent3>
      <a:accent4>
        <a:srgbClr val="D38F19"/>
      </a:accent4>
      <a:accent5>
        <a:srgbClr val="E5542B"/>
      </a:accent5>
      <a:accent6>
        <a:srgbClr val="D3193E"/>
      </a:accent6>
      <a:hlink>
        <a:srgbClr val="BB6D3C"/>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762</Words>
  <Application>Microsoft Macintosh PowerPoint</Application>
  <PresentationFormat>Widescreen</PresentationFormat>
  <Paragraphs>59</Paragraphs>
  <Slides>27</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Twentieth Century</vt:lpstr>
      <vt:lpstr>RetrospectVTI</vt:lpstr>
      <vt:lpstr>RetrospectVTI</vt:lpstr>
      <vt:lpstr>Marketing Analytics Project  Car market prediction using Hierarchical Bayesian Logit Regression</vt:lpstr>
      <vt:lpstr>Table of Contents</vt:lpstr>
      <vt:lpstr>Hierarchical Multinomial Logit with Mixture - of - Normals Heterogeneity  </vt:lpstr>
      <vt:lpstr>Hierarchical Multinomial Logit with Mixture - of - Normals Heterogeneity  </vt:lpstr>
      <vt:lpstr>A look at the data set</vt:lpstr>
      <vt:lpstr>Data Preparation</vt:lpstr>
      <vt:lpstr>Data Preparation</vt:lpstr>
      <vt:lpstr>Data Preparation</vt:lpstr>
      <vt:lpstr>Data Preparation</vt:lpstr>
      <vt:lpstr>Model Estimation</vt:lpstr>
      <vt:lpstr>Model Estimation</vt:lpstr>
      <vt:lpstr>PowerPoint Presentation</vt:lpstr>
      <vt:lpstr>PowerPoint Presentation</vt:lpstr>
      <vt:lpstr>k-Means Cluster Analysis</vt:lpstr>
      <vt:lpstr>Finding the “Elbow”</vt:lpstr>
      <vt:lpstr>Market Share Analysis</vt:lpstr>
      <vt:lpstr>PowerPoint Presentation</vt:lpstr>
      <vt:lpstr>PowerPoint Presentation</vt:lpstr>
      <vt:lpstr>PowerPoint Presentation</vt:lpstr>
      <vt:lpstr>Cluster-wise Relative Importance</vt:lpstr>
      <vt:lpstr>Cluster-wise Relative Importance</vt:lpstr>
      <vt:lpstr>Price is the most important attribute across all clusters; Brand, Engine and Safety are the other key factors</vt:lpstr>
      <vt:lpstr>Willingness to Pay (WTP)</vt:lpstr>
      <vt:lpstr>Willingness To Pay </vt:lpstr>
      <vt:lpstr>All consumers are willing to pay more for Chevrolet relative to Ford; Cluster 4 has the highest WTP </vt:lpstr>
      <vt:lpstr>Willingness To Pay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Project  Car market prediction using Hierarchical Bayesian Logit Regression</dc:title>
  <dc:creator>Spencer Burkhart</dc:creator>
  <cp:lastModifiedBy>Parth Sharma</cp:lastModifiedBy>
  <cp:revision>1</cp:revision>
  <dcterms:created xsi:type="dcterms:W3CDTF">2019-11-12T19:19:59Z</dcterms:created>
  <dcterms:modified xsi:type="dcterms:W3CDTF">2020-01-03T08:00:21Z</dcterms:modified>
</cp:coreProperties>
</file>